
<file path=[Content_Types].xml><?xml version="1.0" encoding="utf-8"?>
<Types xmlns="http://schemas.openxmlformats.org/package/2006/content-types">
  <Default Extension="jpeg" ContentType="image/jpeg"/>
  <Default Extension="wav" ContentType="audio/x-wav"/>
  <Default Extension="gif" ContentType="image/gi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sldIdLst>
    <p:sldId id="310" r:id="rId3"/>
    <p:sldId id="256" r:id="rId4"/>
    <p:sldId id="334" r:id="rId5"/>
    <p:sldId id="287" r:id="rId6"/>
    <p:sldId id="257" r:id="rId7"/>
    <p:sldId id="258" r:id="rId8"/>
    <p:sldId id="259" r:id="rId9"/>
    <p:sldId id="261" r:id="rId10"/>
    <p:sldId id="264" r:id="rId11"/>
    <p:sldId id="263" r:id="rId12"/>
    <p:sldId id="267" r:id="rId13"/>
    <p:sldId id="262" r:id="rId14"/>
    <p:sldId id="266" r:id="rId15"/>
    <p:sldId id="285" r:id="rId16"/>
    <p:sldId id="289" r:id="rId17"/>
    <p:sldId id="260" r:id="rId18"/>
    <p:sldId id="270" r:id="rId19"/>
    <p:sldId id="286" r:id="rId20"/>
    <p:sldId id="272" r:id="rId21"/>
    <p:sldId id="335" r:id="rId22"/>
    <p:sldId id="274" r:id="rId23"/>
    <p:sldId id="291" r:id="rId24"/>
    <p:sldId id="290" r:id="rId25"/>
    <p:sldId id="283" r:id="rId26"/>
    <p:sldId id="311" r:id="rId2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978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notesMaster" Target="notesMasters/notesMaster1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0D93AF8-9309-4B3E-8590-891BC6821D3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3DE115E-BFE3-4C17-82F6-D39D912441E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audio" Target="../media/audio1.wav"/><Relationship Id="rId2" Type="http://schemas.openxmlformats.org/officeDocument/2006/relationships/image" Target="../media/image2.png"/><Relationship Id="rId1" Type="http://schemas.openxmlformats.org/officeDocument/2006/relationships/image" Target="../media/image1.GIF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.png"/><Relationship Id="rId2" Type="http://schemas.openxmlformats.org/officeDocument/2006/relationships/image" Target="../media/image22.jpeg"/><Relationship Id="rId1" Type="http://schemas.openxmlformats.org/officeDocument/2006/relationships/image" Target="../media/image21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3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.png"/><Relationship Id="rId2" Type="http://schemas.openxmlformats.org/officeDocument/2006/relationships/image" Target="../media/image25.jpeg"/><Relationship Id="rId1" Type="http://schemas.openxmlformats.org/officeDocument/2006/relationships/image" Target="../media/image24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7.jpeg"/><Relationship Id="rId1" Type="http://schemas.openxmlformats.org/officeDocument/2006/relationships/image" Target="../media/image26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9.jpeg"/><Relationship Id="rId1" Type="http://schemas.openxmlformats.org/officeDocument/2006/relationships/image" Target="../media/image28.jpeg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33.jpeg"/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image" Target="../media/image30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5.jpeg"/><Relationship Id="rId1" Type="http://schemas.openxmlformats.org/officeDocument/2006/relationships/image" Target="../media/image34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.png"/><Relationship Id="rId1" Type="http://schemas.openxmlformats.org/officeDocument/2006/relationships/image" Target="../media/image3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8.jpeg"/><Relationship Id="rId1" Type="http://schemas.openxmlformats.org/officeDocument/2006/relationships/image" Target="../media/image37.jpe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9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audio" Target="../media/audio1.wav"/><Relationship Id="rId2" Type="http://schemas.openxmlformats.org/officeDocument/2006/relationships/image" Target="../media/image2.png"/><Relationship Id="rId1" Type="http://schemas.openxmlformats.org/officeDocument/2006/relationships/image" Target="../media/image1.GIF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2.png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2.jpeg"/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.png"/><Relationship Id="rId1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7.jpeg"/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image" Target="../media/image14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9.jpeg"/><Relationship Id="rId1" Type="http://schemas.openxmlformats.org/officeDocument/2006/relationships/image" Target="../media/image18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89" name="标题 1"/>
          <p:cNvSpPr>
            <a:spLocks noGrp="1"/>
          </p:cNvSpPr>
          <p:nvPr>
            <p:ph type="title"/>
          </p:nvPr>
        </p:nvSpPr>
        <p:spPr/>
        <p:txBody>
          <a:bodyPr anchor="ctr"/>
          <a:p>
            <a:endParaRPr lang="zh-CN" altLang="en-US"/>
          </a:p>
        </p:txBody>
      </p:sp>
      <p:pic>
        <p:nvPicPr>
          <p:cNvPr id="12290" name="图片 82952" descr="612DB3~1"/>
          <p:cNvPicPr>
            <a:picLocks noGrp="1"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2026920" y="1270"/>
            <a:ext cx="4519613" cy="6854825"/>
          </a:xfrm>
        </p:spPr>
      </p:pic>
      <p:pic>
        <p:nvPicPr>
          <p:cNvPr id="12" name="内容占位符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96188" y="6673215"/>
            <a:ext cx="1481455" cy="182880"/>
          </a:xfrm>
          <a:prstGeom prst="rect">
            <a:avLst/>
          </a:prstGeom>
        </p:spPr>
      </p:pic>
    </p:spTree>
  </p:cSld>
  <p:clrMapOvr>
    <a:masterClrMapping/>
  </p:clrMapOvr>
  <p:transition>
    <p:fade/>
    <p:sndAc>
      <p:stSnd>
        <p:snd r:embed="rId3" name="chimes.wav"/>
      </p:stSnd>
    </p:sndAc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Rectangle 1"/>
          <p:cNvSpPr>
            <a:spLocks noChangeArrowheads="1"/>
          </p:cNvSpPr>
          <p:nvPr/>
        </p:nvSpPr>
        <p:spPr bwMode="auto">
          <a:xfrm>
            <a:off x="228600" y="381000"/>
            <a:ext cx="8534400" cy="2862322"/>
          </a:xfrm>
          <a:prstGeom prst="rect">
            <a:avLst/>
          </a:prstGeom>
          <a:solidFill>
            <a:schemeClr val="accent2"/>
          </a:solidFill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2.</a:t>
            </a:r>
            <a:r>
              <a:rPr kumimoji="0" lang="zh-CN" sz="36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世界是多彩的，我们走向世界的形式是多样的。我们会与世界各地不同国家、不同种族、不同文化背景的人交往。我们要珍视每一次交往的经历，努力建立起彼此之间的协作关系。</a:t>
            </a:r>
            <a:endParaRPr kumimoji="0" lang="zh-CN" sz="6600" b="1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14339" name="Picture 3" descr="https://i04picsos.sogoucdn.com/3aaa115e3a0199bc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533400" y="3810000"/>
            <a:ext cx="3352800" cy="2483557"/>
          </a:xfrm>
          <a:prstGeom prst="rect">
            <a:avLst/>
          </a:prstGeom>
          <a:noFill/>
        </p:spPr>
      </p:pic>
      <p:pic>
        <p:nvPicPr>
          <p:cNvPr id="14341" name="Picture 5" descr="https://i04picsos.sogoucdn.com/989c4c471d78095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76800" y="4038600"/>
            <a:ext cx="2971800" cy="1981201"/>
          </a:xfrm>
          <a:prstGeom prst="rect">
            <a:avLst/>
          </a:prstGeom>
          <a:noFill/>
        </p:spPr>
      </p:pic>
      <p:pic>
        <p:nvPicPr>
          <p:cNvPr id="12" name="内容占位符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96188" y="6673215"/>
            <a:ext cx="1481455" cy="1828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3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3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1"/>
          <p:cNvSpPr>
            <a:spLocks noChangeArrowheads="1"/>
          </p:cNvSpPr>
          <p:nvPr/>
        </p:nvSpPr>
        <p:spPr bwMode="auto">
          <a:xfrm>
            <a:off x="0" y="210027"/>
            <a:ext cx="9144000" cy="726352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r>
              <a:rPr lang="zh-CN" altLang="en-US" sz="4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少年时代是世界的心脏，你要相信他本着诚心诚意和向善的愿望所说的话，到那时候，我们的日子就将永远是光明的，整个大地也将充满快乐和光明。我们为少年时代祝福</a:t>
            </a:r>
            <a:r>
              <a:rPr lang="en-US" altLang="zh-CN" sz="4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</a:t>
            </a:r>
            <a:r>
              <a:rPr lang="zh-CN" altLang="en-US" sz="4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这是宇宙间善的总汇。</a:t>
            </a:r>
            <a:endParaRPr lang="zh-CN" altLang="en-US" sz="40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4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我们的青年是一种正在不断成长、不断上升的力量，历史的逻辑赋予他们创造新的生活方式和生活条件的使命。</a:t>
            </a:r>
            <a:endParaRPr lang="zh-CN" altLang="en-US" sz="40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4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                </a:t>
            </a:r>
            <a:r>
              <a:rPr lang="en-US" altLang="zh-CN" sz="4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4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高尔基</a:t>
            </a:r>
            <a:endParaRPr lang="zh-CN" altLang="en-US" sz="40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6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252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252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252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2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89" name="Picture 1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533400"/>
            <a:ext cx="9144000" cy="518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Rectangle 1"/>
          <p:cNvSpPr>
            <a:spLocks noChangeArrowheads="1"/>
          </p:cNvSpPr>
          <p:nvPr/>
        </p:nvSpPr>
        <p:spPr bwMode="auto">
          <a:xfrm>
            <a:off x="0" y="304800"/>
            <a:ext cx="9144000" cy="707886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r>
              <a:rPr lang="zh-CN" altLang="en-US" sz="4000" b="1" dirty="0" smtClean="0"/>
              <a:t>议一议：</a:t>
            </a:r>
            <a:r>
              <a:rPr lang="zh-CN" altLang="zh-CN" sz="4000" b="1" dirty="0" smtClean="0"/>
              <a:t>我们走向世界的意义</a:t>
            </a:r>
            <a:r>
              <a:rPr lang="zh-CN" altLang="en-US" sz="4000" b="1" dirty="0" smtClean="0"/>
              <a:t>有哪些？</a:t>
            </a:r>
            <a:endParaRPr lang="zh-CN" altLang="zh-CN" sz="4000" b="1" dirty="0"/>
          </a:p>
        </p:txBody>
      </p:sp>
      <p:sp>
        <p:nvSpPr>
          <p:cNvPr id="3" name="矩形 2"/>
          <p:cNvSpPr/>
          <p:nvPr/>
        </p:nvSpPr>
        <p:spPr>
          <a:xfrm>
            <a:off x="685800" y="1600200"/>
            <a:ext cx="78486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800" b="1" dirty="0" smtClean="0"/>
              <a:t>1.</a:t>
            </a:r>
            <a:r>
              <a:rPr lang="zh-CN" altLang="zh-CN" sz="4800" b="1" dirty="0" smtClean="0"/>
              <a:t>我们在交往中探索世界，彼此守护，共同成长。</a:t>
            </a:r>
            <a:endParaRPr lang="zh-CN" altLang="en-US" sz="4800" b="1" dirty="0"/>
          </a:p>
        </p:txBody>
      </p:sp>
      <p:pic>
        <p:nvPicPr>
          <p:cNvPr id="11266" name="Picture 2" descr="https://i01picsos.sogoucdn.com/5bf383eb877cc963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609600" y="3498581"/>
            <a:ext cx="3429000" cy="2568845"/>
          </a:xfrm>
          <a:prstGeom prst="rect">
            <a:avLst/>
          </a:prstGeom>
          <a:noFill/>
        </p:spPr>
      </p:pic>
      <p:pic>
        <p:nvPicPr>
          <p:cNvPr id="11268" name="Picture 4" descr="https://i02picsos.sogoucdn.com/9eaf1f8b81d18d8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0" y="3505200"/>
            <a:ext cx="3657600" cy="2430611"/>
          </a:xfrm>
          <a:prstGeom prst="rect">
            <a:avLst/>
          </a:prstGeom>
          <a:noFill/>
        </p:spPr>
      </p:pic>
      <p:pic>
        <p:nvPicPr>
          <p:cNvPr id="12" name="内容占位符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96188" y="6673215"/>
            <a:ext cx="1481455" cy="1828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5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5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3" grpId="0"/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Rectangle 1"/>
          <p:cNvSpPr>
            <a:spLocks noChangeArrowheads="1"/>
          </p:cNvSpPr>
          <p:nvPr/>
        </p:nvSpPr>
        <p:spPr bwMode="auto">
          <a:xfrm>
            <a:off x="304800" y="609600"/>
            <a:ext cx="8305800" cy="1323439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r>
              <a:rPr lang="en-US" altLang="zh-CN" sz="4000" b="1" dirty="0" smtClean="0"/>
              <a:t>2.</a:t>
            </a:r>
            <a:r>
              <a:rPr lang="zh-CN" altLang="zh-CN" sz="4000" b="1" dirty="0" smtClean="0"/>
              <a:t>我们学会关爱，相互理解，赢得尊重，获得成长的力量。</a:t>
            </a:r>
            <a:endParaRPr lang="zh-CN" altLang="zh-CN" sz="4000" b="1" dirty="0"/>
          </a:p>
        </p:txBody>
      </p:sp>
      <p:pic>
        <p:nvPicPr>
          <p:cNvPr id="10242" name="Picture 2" descr="https://i01picsos.sogoucdn.com/6572389bb8ea9229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304800" y="2971800"/>
            <a:ext cx="4572000" cy="3052869"/>
          </a:xfrm>
          <a:prstGeom prst="rect">
            <a:avLst/>
          </a:prstGeom>
          <a:noFill/>
        </p:spPr>
      </p:pic>
      <p:pic>
        <p:nvPicPr>
          <p:cNvPr id="10244" name="Picture 4" descr="https://i02picsos.sogoucdn.com/c2113bb2c7d5099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63851" y="3276600"/>
            <a:ext cx="3780149" cy="25241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5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5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Rectangle 1"/>
          <p:cNvSpPr>
            <a:spLocks noChangeArrowheads="1"/>
          </p:cNvSpPr>
          <p:nvPr/>
        </p:nvSpPr>
        <p:spPr bwMode="auto">
          <a:xfrm>
            <a:off x="0" y="457200"/>
            <a:ext cx="9144000" cy="1323439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4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3.</a:t>
            </a:r>
            <a:r>
              <a:rPr kumimoji="0" lang="zh-CN" sz="4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面对困难时，我们勤于沟通，真诚合作，更加理性、智慧地解决问题。</a:t>
            </a:r>
            <a:endParaRPr kumimoji="0" lang="zh-CN" sz="7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35843" name="Picture 3" descr="https://i04picsos.sogoucdn.com/05e84c2d1cf4f07c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304800" y="2819400"/>
            <a:ext cx="3419475" cy="2562226"/>
          </a:xfrm>
          <a:prstGeom prst="rect">
            <a:avLst/>
          </a:prstGeom>
          <a:noFill/>
        </p:spPr>
      </p:pic>
      <p:pic>
        <p:nvPicPr>
          <p:cNvPr id="35845" name="Picture 5" descr="https://i04picsos.sogoucdn.com/6eba24e69e9b6b3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19600" y="2895600"/>
            <a:ext cx="3488436" cy="21336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58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58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58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58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58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58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11170" y="0"/>
            <a:ext cx="5277407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4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二、我为世界添光彩</a:t>
            </a:r>
            <a:endParaRPr lang="zh-CN" altLang="en-US" sz="4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9218" name="Picture 2" descr="https://i01picsos.sogoucdn.com/6af6b856c74071e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533400" y="1524000"/>
            <a:ext cx="2809875" cy="2105026"/>
          </a:xfrm>
          <a:prstGeom prst="rect">
            <a:avLst/>
          </a:prstGeom>
          <a:noFill/>
        </p:spPr>
      </p:pic>
      <p:pic>
        <p:nvPicPr>
          <p:cNvPr id="9220" name="Picture 4" descr="https://i01picsos.sogoucdn.com/30116409176b633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86400" y="1600200"/>
            <a:ext cx="2895600" cy="2047876"/>
          </a:xfrm>
          <a:prstGeom prst="rect">
            <a:avLst/>
          </a:prstGeom>
          <a:noFill/>
        </p:spPr>
      </p:pic>
      <p:pic>
        <p:nvPicPr>
          <p:cNvPr id="9222" name="Picture 6" descr="https://i03picsos.sogoucdn.com/7838208d4375b11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3400" y="4495800"/>
            <a:ext cx="2981325" cy="1990725"/>
          </a:xfrm>
          <a:prstGeom prst="rect">
            <a:avLst/>
          </a:prstGeom>
          <a:noFill/>
        </p:spPr>
      </p:pic>
      <p:pic>
        <p:nvPicPr>
          <p:cNvPr id="9224" name="Picture 8" descr="https://i02picsos.sogoucdn.com/43caf1a74746983b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410200" y="4495800"/>
            <a:ext cx="2809875" cy="2105026"/>
          </a:xfrm>
          <a:prstGeom prst="rect">
            <a:avLst/>
          </a:prstGeom>
          <a:noFill/>
        </p:spPr>
      </p:pic>
      <p:sp>
        <p:nvSpPr>
          <p:cNvPr id="8" name="矩形 7"/>
          <p:cNvSpPr/>
          <p:nvPr/>
        </p:nvSpPr>
        <p:spPr>
          <a:xfrm>
            <a:off x="2743200" y="3581400"/>
            <a:ext cx="366318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为世界添彩</a:t>
            </a:r>
            <a:endParaRPr lang="zh-CN" altLang="en-US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2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2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228600"/>
            <a:ext cx="9144000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zh-CN" altLang="en-US" sz="40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想一想</a:t>
            </a:r>
            <a:r>
              <a:rPr lang="zh-CN" altLang="en-US" sz="4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：</a:t>
            </a:r>
            <a:r>
              <a:rPr lang="zh-CN" altLang="zh-CN" sz="4000" b="1" dirty="0" smtClean="0"/>
              <a:t>我们</a:t>
            </a:r>
            <a:r>
              <a:rPr lang="zh-CN" altLang="en-US" sz="4000" b="1" dirty="0" smtClean="0"/>
              <a:t>为什么</a:t>
            </a:r>
            <a:r>
              <a:rPr lang="zh-CN" altLang="zh-CN" sz="4000" b="1" dirty="0" smtClean="0"/>
              <a:t>要为世界添光彩</a:t>
            </a:r>
            <a:r>
              <a:rPr lang="zh-CN" altLang="en-US" sz="4000" b="1" dirty="0" smtClean="0"/>
              <a:t>？</a:t>
            </a:r>
            <a:endParaRPr lang="zh-CN" altLang="en-US" sz="40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31745" name="Rectangle 1"/>
          <p:cNvSpPr>
            <a:spLocks noChangeArrowheads="1"/>
          </p:cNvSpPr>
          <p:nvPr/>
        </p:nvSpPr>
        <p:spPr bwMode="auto">
          <a:xfrm>
            <a:off x="304800" y="1676400"/>
            <a:ext cx="8382000" cy="193899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r>
              <a:rPr lang="zh-CN" altLang="zh-CN" sz="4000" b="1" dirty="0" smtClean="0"/>
              <a:t>我们与丰富多彩的世界紧密相连，始终与这个世界彼此互动，同呼吸，共命运。</a:t>
            </a:r>
            <a:endParaRPr lang="zh-CN" altLang="zh-CN" sz="4000" b="1" dirty="0"/>
          </a:p>
        </p:txBody>
      </p:sp>
      <p:pic>
        <p:nvPicPr>
          <p:cNvPr id="7170" name="Picture 2" descr="https://i03picsos.sogoucdn.com/73ab56eadf73b007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533400" y="4114800"/>
            <a:ext cx="3048000" cy="1933576"/>
          </a:xfrm>
          <a:prstGeom prst="rect">
            <a:avLst/>
          </a:prstGeom>
          <a:noFill/>
        </p:spPr>
      </p:pic>
      <p:pic>
        <p:nvPicPr>
          <p:cNvPr id="7172" name="Picture 4" descr="https://i02picsos.sogoucdn.com/e72a366429c6e1ba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8200" y="4117199"/>
            <a:ext cx="2819400" cy="196927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7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7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5" name="Picture 1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533400"/>
            <a:ext cx="9144000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内容占位符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96188" y="6673215"/>
            <a:ext cx="1481455" cy="1828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" descr="C:\Users\Administrator\Desktop\W020151114259044168334.jpg"/>
          <p:cNvPicPr>
            <a:picLocks noChangeAspect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914400"/>
            <a:ext cx="4651375" cy="3095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182562" y="4116388"/>
            <a:ext cx="3600450" cy="13223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000" b="1">
                <a:latin typeface="宋体" panose="02010600030101010101" pitchFamily="2" charset="-122"/>
              </a:rPr>
              <a:t>在利比里亚绥德鲁市附近村庄，中国第</a:t>
            </a:r>
            <a:r>
              <a:rPr lang="en-US" altLang="zh-CN" sz="2000" b="1">
                <a:latin typeface="宋体" panose="02010600030101010101" pitchFamily="2" charset="-122"/>
              </a:rPr>
              <a:t>18</a:t>
            </a:r>
            <a:r>
              <a:rPr lang="zh-CN" altLang="en-US" sz="2000" b="1">
                <a:latin typeface="宋体" panose="02010600030101010101" pitchFamily="2" charset="-122"/>
              </a:rPr>
              <a:t>批赴利比里亚维和部队医疗分队医生为当地村民义诊。</a:t>
            </a:r>
            <a:endParaRPr lang="zh-CN" altLang="en-US" sz="2000" b="1">
              <a:latin typeface="宋体" panose="02010600030101010101" pitchFamily="2" charset="-122"/>
            </a:endParaRP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5181600" y="1447800"/>
            <a:ext cx="3779838" cy="13223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000" b="1" dirty="0">
                <a:latin typeface="宋体" panose="02010600030101010101" pitchFamily="2" charset="-122"/>
              </a:rPr>
              <a:t>中国学生向参与“一带一路”国家与奉贤文化交流的斯里兰卡、立陶宛友人展示“南桥撕纸”文化。</a:t>
            </a:r>
            <a:endParaRPr lang="zh-CN" altLang="en-US" sz="2000" b="1" dirty="0">
              <a:latin typeface="宋体" panose="02010600030101010101" pitchFamily="2" charset="-122"/>
            </a:endParaRPr>
          </a:p>
        </p:txBody>
      </p:sp>
      <p:pic>
        <p:nvPicPr>
          <p:cNvPr id="6" name="Picture 2" descr="C:\Users\Administrator\Desktop\22c63d2988574550b46767236b1f877d.jpeg"/>
          <p:cNvPicPr>
            <a:picLocks noChangeAspect="1"/>
          </p:cNvPicPr>
          <p:nvPr/>
        </p:nvPicPr>
        <p:blipFill>
          <a:blip r:embed="rId2" cstate="print"/>
          <a:srcRect b="10155"/>
          <a:stretch>
            <a:fillRect/>
          </a:stretch>
        </p:blipFill>
        <p:spPr bwMode="auto">
          <a:xfrm>
            <a:off x="4727575" y="2938463"/>
            <a:ext cx="4416425" cy="289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295400" y="2362200"/>
            <a:ext cx="6412333" cy="923330"/>
          </a:xfrm>
          <a:prstGeom prst="rect">
            <a:avLst/>
          </a:prstGeom>
          <a:solidFill>
            <a:srgbClr val="FFFF00"/>
          </a:solidFill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en-US" altLang="zh-CN" sz="5400" b="1" cap="none" spc="0" dirty="0" smtClean="0">
                <a:ln>
                  <a:solidFill>
                    <a:sysClr val="windowText" lastClr="000000"/>
                  </a:solidFill>
                </a:ln>
                <a:effectLst/>
              </a:rPr>
              <a:t>5.1   </a:t>
            </a:r>
            <a:r>
              <a:rPr lang="zh-CN" altLang="en-US" sz="5400" b="1" cap="none" spc="0" dirty="0" smtClean="0">
                <a:ln>
                  <a:solidFill>
                    <a:sysClr val="windowText" lastClr="000000"/>
                  </a:solidFill>
                </a:ln>
                <a:effectLst/>
              </a:rPr>
              <a:t>走向世界大舞台</a:t>
            </a:r>
            <a:endParaRPr lang="zh-CN" altLang="en-US" sz="5400" b="1" cap="none" spc="0" dirty="0">
              <a:ln>
                <a:solidFill>
                  <a:sysClr val="windowText" lastClr="000000"/>
                </a:solidFill>
              </a:ln>
              <a:effectLst/>
            </a:endParaRPr>
          </a:p>
        </p:txBody>
      </p:sp>
      <p:pic>
        <p:nvPicPr>
          <p:cNvPr id="20482" name="Picture 2" descr="https://i01picsos.sogoucdn.com/dffe9e2f219ed4de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5114924"/>
            <a:ext cx="3381375" cy="1743076"/>
          </a:xfrm>
          <a:prstGeom prst="rect">
            <a:avLst/>
          </a:prstGeom>
          <a:noFill/>
        </p:spPr>
      </p:pic>
      <p:pic>
        <p:nvPicPr>
          <p:cNvPr id="20484" name="Picture 4" descr="https://i03picsos.sogoucdn.com/616ff64149bd903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52800" y="5153024"/>
            <a:ext cx="2552700" cy="1704976"/>
          </a:xfrm>
          <a:prstGeom prst="rect">
            <a:avLst/>
          </a:prstGeom>
          <a:noFill/>
        </p:spPr>
      </p:pic>
      <p:pic>
        <p:nvPicPr>
          <p:cNvPr id="20486" name="Picture 6" descr="https://i02picsos.sogoucdn.com/51ddc5f3a823fcb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19775" y="5076824"/>
            <a:ext cx="3324225" cy="17811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670" y="24130"/>
            <a:ext cx="3325495" cy="3289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1220" y="3186430"/>
            <a:ext cx="3216910" cy="36703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67330" y="1005840"/>
            <a:ext cx="3997960" cy="4416425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28600" y="0"/>
            <a:ext cx="815122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zh-CN" altLang="en-US" sz="40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议一议：</a:t>
            </a:r>
            <a:r>
              <a:rPr lang="zh-CN" altLang="zh-CN" sz="4000" dirty="0" smtClean="0"/>
              <a:t>我们为世界添光彩的做法</a:t>
            </a:r>
            <a:r>
              <a:rPr lang="zh-CN" altLang="en-US" sz="4000" dirty="0" smtClean="0"/>
              <a:t>有哪些？</a:t>
            </a:r>
            <a:endParaRPr lang="zh-CN" altLang="en-US" sz="40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27649" name="Rectangle 1"/>
          <p:cNvSpPr>
            <a:spLocks noChangeArrowheads="1"/>
          </p:cNvSpPr>
          <p:nvPr/>
        </p:nvSpPr>
        <p:spPr bwMode="auto">
          <a:xfrm>
            <a:off x="228600" y="2334164"/>
            <a:ext cx="8610600" cy="3170099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r>
              <a:rPr lang="en-US" altLang="zh-CN" sz="4000" b="1" dirty="0" smtClean="0"/>
              <a:t>1.</a:t>
            </a:r>
            <a:r>
              <a:rPr lang="zh-CN" altLang="zh-CN" sz="4000" b="1" dirty="0" smtClean="0"/>
              <a:t>每个人都是这个世界中的一员，所做的事都有可能对世界发展产生影响。我们要从普通的事做起，通过自身的努力为人类发展和世界进步贡献智慧和力量。</a:t>
            </a:r>
            <a:endParaRPr lang="zh-CN" altLang="zh-CN" sz="4000" b="1" dirty="0">
              <a:solidFill>
                <a:srgbClr val="FF0000"/>
              </a:solidFill>
            </a:endParaRPr>
          </a:p>
        </p:txBody>
      </p:sp>
      <p:pic>
        <p:nvPicPr>
          <p:cNvPr id="12" name="内容占位符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596188" y="6673215"/>
            <a:ext cx="1481455" cy="1828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6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6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49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0"/>
            <a:ext cx="9144000" cy="5114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矩形 2"/>
          <p:cNvSpPr/>
          <p:nvPr/>
        </p:nvSpPr>
        <p:spPr>
          <a:xfrm>
            <a:off x="381000" y="5486400"/>
            <a:ext cx="830580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我们要从普通的事做起，通过自身的努力为人类发展和世界进步贡献智慧和力量。</a:t>
            </a:r>
            <a:endParaRPr lang="zh-CN" altLang="en-US" sz="3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Rectangle 1"/>
          <p:cNvSpPr>
            <a:spLocks noChangeArrowheads="1"/>
          </p:cNvSpPr>
          <p:nvPr/>
        </p:nvSpPr>
        <p:spPr bwMode="auto">
          <a:xfrm>
            <a:off x="609600" y="1156157"/>
            <a:ext cx="7848600" cy="440120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4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2.</a:t>
            </a:r>
            <a:r>
              <a:rPr kumimoji="0" lang="zh-CN" sz="4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我们要适应世界发展趋势要求，全面提升个人素养：不断丰富知识储备，增强人文底蕴；树立科学精神，掌握科学思维方法；增强社会责任感，学会观察、思考各种社会现象，积极参与社会实践活动，培养实践创新能力。</a:t>
            </a:r>
            <a:endParaRPr kumimoji="0" lang="zh-CN" sz="7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78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78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89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296748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本课小结</a:t>
            </a:r>
            <a:endParaRPr lang="zh-CN" altLang="en-US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4" name="文本框 66580"/>
          <p:cNvSpPr txBox="1">
            <a:spLocks noChangeArrowheads="1"/>
          </p:cNvSpPr>
          <p:nvPr/>
        </p:nvSpPr>
        <p:spPr bwMode="auto">
          <a:xfrm>
            <a:off x="466725" y="2935288"/>
            <a:ext cx="866775" cy="22479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zh-CN" sz="2800" b="1">
                <a:latin typeface="Calibri" panose="020F0502020204030204" pitchFamily="34" charset="0"/>
                <a:ea typeface="微软雅黑" panose="020B0503020204020204" charset="-122"/>
              </a:rPr>
              <a:t>共圆中</a:t>
            </a:r>
            <a:r>
              <a:rPr lang="en-US" altLang="zh-CN" sz="2800" b="1">
                <a:latin typeface="Calibri" panose="020F0502020204030204" pitchFamily="34" charset="0"/>
                <a:ea typeface="微软雅黑" panose="020B0503020204020204" charset="-122"/>
              </a:rPr>
              <a:t> </a:t>
            </a:r>
            <a:r>
              <a:rPr lang="zh-CN" altLang="zh-CN" sz="2800" b="1">
                <a:latin typeface="Calibri" panose="020F0502020204030204" pitchFamily="34" charset="0"/>
                <a:ea typeface="微软雅黑" panose="020B0503020204020204" charset="-122"/>
              </a:rPr>
              <a:t>国梦</a:t>
            </a:r>
            <a:endParaRPr lang="zh-CN" altLang="zh-CN" sz="2800" b="1">
              <a:latin typeface="Calibri" panose="020F0502020204030204" pitchFamily="34" charset="0"/>
              <a:ea typeface="微软雅黑" panose="020B0503020204020204" charset="-122"/>
            </a:endParaRPr>
          </a:p>
        </p:txBody>
      </p:sp>
      <p:sp>
        <p:nvSpPr>
          <p:cNvPr id="5" name="左大括号 66588"/>
          <p:cNvSpPr/>
          <p:nvPr/>
        </p:nvSpPr>
        <p:spPr bwMode="auto">
          <a:xfrm>
            <a:off x="1409700" y="2038350"/>
            <a:ext cx="315913" cy="3446463"/>
          </a:xfrm>
          <a:prstGeom prst="leftBrace">
            <a:avLst>
              <a:gd name="adj1" fmla="val 62982"/>
              <a:gd name="adj2" fmla="val 50000"/>
            </a:avLst>
          </a:prstGeom>
          <a:noFill/>
          <a:ln w="63500">
            <a:solidFill>
              <a:schemeClr val="bg1"/>
            </a:solidFill>
            <a:round/>
          </a:ln>
        </p:spPr>
        <p:txBody>
          <a:bodyPr wrap="none" anchor="ctr"/>
          <a:lstStyle/>
          <a:p>
            <a:pPr algn="ctr"/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6" name="文本框 66580"/>
          <p:cNvSpPr txBox="1">
            <a:spLocks noChangeArrowheads="1"/>
          </p:cNvSpPr>
          <p:nvPr/>
        </p:nvSpPr>
        <p:spPr bwMode="auto">
          <a:xfrm>
            <a:off x="1725613" y="2038350"/>
            <a:ext cx="2794000" cy="522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zh-CN" sz="2800" b="1">
                <a:latin typeface="Calibri" panose="020F0502020204030204" pitchFamily="34" charset="0"/>
                <a:ea typeface="微软雅黑" panose="020B0503020204020204" charset="-122"/>
              </a:rPr>
              <a:t>多彩世界中的我</a:t>
            </a:r>
            <a:endParaRPr lang="zh-CN" altLang="zh-CN" sz="2800" b="1">
              <a:latin typeface="Calibri" panose="020F0502020204030204" pitchFamily="34" charset="0"/>
              <a:ea typeface="微软雅黑" panose="020B0503020204020204" charset="-122"/>
            </a:endParaRPr>
          </a:p>
        </p:txBody>
      </p:sp>
      <p:sp>
        <p:nvSpPr>
          <p:cNvPr id="7" name="文本框 66580"/>
          <p:cNvSpPr txBox="1">
            <a:spLocks noChangeArrowheads="1"/>
          </p:cNvSpPr>
          <p:nvPr/>
        </p:nvSpPr>
        <p:spPr bwMode="auto">
          <a:xfrm>
            <a:off x="4738688" y="2038350"/>
            <a:ext cx="3468687" cy="522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走向世界的形式</a:t>
            </a:r>
            <a:endParaRPr lang="en-US" altLang="zh-CN" sz="2800" b="1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8" name="文本框 66580"/>
          <p:cNvSpPr txBox="1">
            <a:spLocks noChangeArrowheads="1"/>
          </p:cNvSpPr>
          <p:nvPr/>
        </p:nvSpPr>
        <p:spPr bwMode="auto">
          <a:xfrm>
            <a:off x="1409700" y="4191000"/>
            <a:ext cx="3378200" cy="522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zh-CN" sz="2800" b="1">
                <a:latin typeface="Calibri" panose="020F0502020204030204" pitchFamily="34" charset="0"/>
                <a:ea typeface="微软雅黑" panose="020B0503020204020204" charset="-122"/>
              </a:rPr>
              <a:t>我为世界添光彩</a:t>
            </a:r>
            <a:endParaRPr lang="zh-CN" altLang="zh-CN" sz="2800" b="1">
              <a:latin typeface="Calibri" panose="020F0502020204030204" pitchFamily="34" charset="0"/>
              <a:ea typeface="微软雅黑" panose="020B0503020204020204" charset="-122"/>
            </a:endParaRPr>
          </a:p>
        </p:txBody>
      </p:sp>
      <p:sp>
        <p:nvSpPr>
          <p:cNvPr id="9" name="左大括号 66588"/>
          <p:cNvSpPr/>
          <p:nvPr/>
        </p:nvSpPr>
        <p:spPr bwMode="auto">
          <a:xfrm>
            <a:off x="4422775" y="3548063"/>
            <a:ext cx="315913" cy="1771650"/>
          </a:xfrm>
          <a:prstGeom prst="leftBrace">
            <a:avLst>
              <a:gd name="adj1" fmla="val 62961"/>
              <a:gd name="adj2" fmla="val 50000"/>
            </a:avLst>
          </a:prstGeom>
          <a:noFill/>
          <a:ln w="63500">
            <a:solidFill>
              <a:schemeClr val="bg1"/>
            </a:solidFill>
            <a:round/>
          </a:ln>
        </p:spPr>
        <p:txBody>
          <a:bodyPr wrap="none" anchor="ctr"/>
          <a:lstStyle/>
          <a:p>
            <a:pPr algn="ctr"/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10" name="文本框 66580"/>
          <p:cNvSpPr txBox="1">
            <a:spLocks noChangeArrowheads="1"/>
          </p:cNvSpPr>
          <p:nvPr/>
        </p:nvSpPr>
        <p:spPr bwMode="auto">
          <a:xfrm>
            <a:off x="4864100" y="4962525"/>
            <a:ext cx="4578350" cy="522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怎样提升个人素质？</a:t>
            </a:r>
            <a:endParaRPr lang="zh-CN" altLang="en-US" sz="28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1" name="文本框 66580"/>
          <p:cNvSpPr txBox="1">
            <a:spLocks noChangeArrowheads="1"/>
          </p:cNvSpPr>
          <p:nvPr/>
        </p:nvSpPr>
        <p:spPr bwMode="auto">
          <a:xfrm>
            <a:off x="4864100" y="4191000"/>
            <a:ext cx="5062538" cy="522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做法</a:t>
            </a:r>
            <a:endParaRPr lang="zh-CN" altLang="en-US" sz="2800" b="1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2" name="文本框 66580"/>
          <p:cNvSpPr txBox="1">
            <a:spLocks noChangeArrowheads="1"/>
          </p:cNvSpPr>
          <p:nvPr/>
        </p:nvSpPr>
        <p:spPr bwMode="auto">
          <a:xfrm>
            <a:off x="4864100" y="3500438"/>
            <a:ext cx="2933700" cy="5222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原因</a:t>
            </a:r>
            <a:endParaRPr lang="zh-CN" altLang="en-US" sz="2800" b="1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8" name="文本框 66580"/>
          <p:cNvSpPr txBox="1">
            <a:spLocks noChangeArrowheads="1"/>
          </p:cNvSpPr>
          <p:nvPr/>
        </p:nvSpPr>
        <p:spPr bwMode="auto">
          <a:xfrm>
            <a:off x="4738688" y="2560638"/>
            <a:ext cx="3494087" cy="5222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走向世界的意义</a:t>
            </a:r>
            <a:endParaRPr lang="en-US" altLang="zh-CN" sz="2800" b="1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9" name="左大括号 66588"/>
          <p:cNvSpPr/>
          <p:nvPr/>
        </p:nvSpPr>
        <p:spPr bwMode="auto">
          <a:xfrm>
            <a:off x="4546600" y="1935163"/>
            <a:ext cx="192088" cy="1138237"/>
          </a:xfrm>
          <a:prstGeom prst="leftBrace">
            <a:avLst>
              <a:gd name="adj1" fmla="val 62877"/>
              <a:gd name="adj2" fmla="val 50000"/>
            </a:avLst>
          </a:prstGeom>
          <a:noFill/>
          <a:ln w="63500">
            <a:solidFill>
              <a:schemeClr val="bg1"/>
            </a:solidFill>
            <a:round/>
          </a:ln>
        </p:spPr>
        <p:txBody>
          <a:bodyPr wrap="none" anchor="ctr"/>
          <a:lstStyle/>
          <a:p>
            <a:pPr algn="ctr"/>
            <a:endParaRPr lang="zh-CN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89" name="标题 1"/>
          <p:cNvSpPr>
            <a:spLocks noGrp="1"/>
          </p:cNvSpPr>
          <p:nvPr>
            <p:ph type="title"/>
          </p:nvPr>
        </p:nvSpPr>
        <p:spPr/>
        <p:txBody>
          <a:bodyPr anchor="ctr"/>
          <a:p>
            <a:endParaRPr lang="zh-CN" altLang="en-US"/>
          </a:p>
        </p:txBody>
      </p:sp>
      <p:pic>
        <p:nvPicPr>
          <p:cNvPr id="12290" name="图片 82952" descr="612DB3~1"/>
          <p:cNvPicPr>
            <a:picLocks noGrp="1"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2026920" y="1270"/>
            <a:ext cx="4519613" cy="6854825"/>
          </a:xfrm>
        </p:spPr>
      </p:pic>
      <p:pic>
        <p:nvPicPr>
          <p:cNvPr id="12" name="内容占位符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96188" y="6673215"/>
            <a:ext cx="1481455" cy="182880"/>
          </a:xfrm>
          <a:prstGeom prst="rect">
            <a:avLst/>
          </a:prstGeom>
        </p:spPr>
      </p:pic>
    </p:spTree>
  </p:cSld>
  <p:clrMapOvr>
    <a:masterClrMapping/>
  </p:clrMapOvr>
  <p:transition>
    <p:fade/>
    <p:sndAc>
      <p:stSnd>
        <p:snd r:embed="rId3" name="chimes.wav"/>
      </p:stSnd>
    </p:sndAc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670" y="24130"/>
            <a:ext cx="3325495" cy="3289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1220" y="3186430"/>
            <a:ext cx="3216910" cy="36703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67330" y="1005840"/>
            <a:ext cx="3997960" cy="4416425"/>
          </a:xfrm>
          <a:prstGeom prst="rect">
            <a:avLst/>
          </a:prstGeom>
        </p:spPr>
      </p:pic>
      <p:pic>
        <p:nvPicPr>
          <p:cNvPr id="12" name="内容占位符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96188" y="6673215"/>
            <a:ext cx="1481455" cy="18288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 descr="https://i01piccdn.sogoucdn.com/e20db78096cd1214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0"/>
            <a:ext cx="4136910" cy="2362200"/>
          </a:xfrm>
          <a:prstGeom prst="rect">
            <a:avLst/>
          </a:prstGeom>
          <a:noFill/>
        </p:spPr>
      </p:pic>
      <p:pic>
        <p:nvPicPr>
          <p:cNvPr id="34820" name="Picture 4" descr="https://i03piccdn.sogoucdn.com/29b3823026552ccc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29200" y="457200"/>
            <a:ext cx="4114800" cy="2734437"/>
          </a:xfrm>
          <a:prstGeom prst="rect">
            <a:avLst/>
          </a:prstGeom>
          <a:noFill/>
        </p:spPr>
      </p:pic>
      <p:pic>
        <p:nvPicPr>
          <p:cNvPr id="34822" name="Picture 6" descr="https://i01piccdn.sogoucdn.com/80de48b213cd3d3a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114800"/>
            <a:ext cx="4399982" cy="2743200"/>
          </a:xfrm>
          <a:prstGeom prst="rect">
            <a:avLst/>
          </a:prstGeom>
          <a:noFill/>
        </p:spPr>
      </p:pic>
      <p:pic>
        <p:nvPicPr>
          <p:cNvPr id="34824" name="Picture 8" descr="https://i01piccdn.sogoucdn.com/97bf7c7a7058523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29201" y="4110419"/>
            <a:ext cx="4114800" cy="2747582"/>
          </a:xfrm>
          <a:prstGeom prst="rect">
            <a:avLst/>
          </a:prstGeom>
          <a:noFill/>
        </p:spPr>
      </p:pic>
      <p:sp>
        <p:nvSpPr>
          <p:cNvPr id="8" name="矩形 7"/>
          <p:cNvSpPr/>
          <p:nvPr/>
        </p:nvSpPr>
        <p:spPr>
          <a:xfrm>
            <a:off x="1143000" y="2819400"/>
            <a:ext cx="296748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走向世界</a:t>
            </a:r>
            <a:endParaRPr lang="zh-CN" altLang="en-US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48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48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48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48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48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48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48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48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2757485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40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教学目标：</a:t>
            </a:r>
            <a:endParaRPr lang="zh-CN" altLang="en-US" sz="40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228600" y="1284987"/>
            <a:ext cx="8534400" cy="501675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r>
              <a:rPr lang="en-US" altLang="zh-CN" sz="3200" dirty="0" smtClean="0"/>
              <a:t>1.</a:t>
            </a:r>
            <a:r>
              <a:rPr lang="zh-CN" altLang="en-US" sz="3200" dirty="0" smtClean="0"/>
              <a:t>知道自己是多样世界中的一员，明白通过自身的努力为人类发展和世界进步贡献智慧和力量的道理，积极为世界增添光彩。</a:t>
            </a:r>
            <a:endParaRPr lang="zh-CN" altLang="zh-CN" sz="3200" dirty="0" smtClean="0"/>
          </a:p>
          <a:p>
            <a:r>
              <a:rPr lang="en-US" altLang="zh-CN" sz="3200" dirty="0" smtClean="0"/>
              <a:t>2.</a:t>
            </a:r>
            <a:r>
              <a:rPr lang="zh-CN" altLang="en-US" sz="3200" dirty="0" smtClean="0"/>
              <a:t>能够正确认识个人与世界的关系，不断自我更新，逐渐为国家乃至世界承担起更多的责任。</a:t>
            </a:r>
            <a:endParaRPr lang="zh-CN" altLang="zh-CN" sz="3200" dirty="0" smtClean="0"/>
          </a:p>
          <a:p>
            <a:r>
              <a:rPr lang="en-US" altLang="zh-CN" sz="3200" dirty="0" smtClean="0"/>
              <a:t>3.</a:t>
            </a:r>
            <a:r>
              <a:rPr lang="zh-CN" altLang="en-US" sz="3200" dirty="0" smtClean="0"/>
              <a:t>我们要从普通的事做起，通过自身的努力为人类发展和世界进步贡献智慧和力量。</a:t>
            </a:r>
            <a:endParaRPr lang="zh-CN" altLang="zh-CN" sz="3200" dirty="0" smtClean="0"/>
          </a:p>
          <a:p>
            <a:endParaRPr lang="en-US" altLang="zh-CN" sz="3200" b="1" dirty="0" smtClean="0"/>
          </a:p>
          <a:p>
            <a:r>
              <a:rPr lang="zh-CN" altLang="en-US" sz="3200" b="1" dirty="0" smtClean="0"/>
              <a:t>教学重点：</a:t>
            </a:r>
            <a:r>
              <a:rPr lang="zh-CN" altLang="en-US" sz="3200" dirty="0" smtClean="0"/>
              <a:t>我为世界添光彩。 </a:t>
            </a:r>
            <a:endParaRPr lang="en-US" altLang="zh-CN" sz="3200" dirty="0" smtClean="0"/>
          </a:p>
          <a:p>
            <a:r>
              <a:rPr lang="zh-CN" altLang="en-US" sz="3200" b="1" dirty="0" smtClean="0"/>
              <a:t>教学难点：</a:t>
            </a:r>
            <a:r>
              <a:rPr lang="zh-CN" altLang="en-US" sz="3200" dirty="0" smtClean="0"/>
              <a:t>全面提升个人素养。</a:t>
            </a:r>
            <a:endParaRPr lang="zh-CN" altLang="zh-CN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057400" y="5638800"/>
            <a:ext cx="435888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同学们说说看</a:t>
            </a:r>
            <a:endParaRPr lang="zh-CN" altLang="en-US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18433" name="Picture 1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0"/>
            <a:ext cx="9144000" cy="541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内容占位符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96188" y="6673215"/>
            <a:ext cx="1481455" cy="1828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52400" y="68759"/>
            <a:ext cx="5277407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4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一、多彩世界中的我</a:t>
            </a:r>
            <a:endParaRPr lang="zh-CN" altLang="en-US" sz="4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17410" name="Picture 2" descr="https://i04picsos.sogoucdn.com/deedca0b3851b0a6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228600" y="1219200"/>
            <a:ext cx="2876550" cy="2057401"/>
          </a:xfrm>
          <a:prstGeom prst="rect">
            <a:avLst/>
          </a:prstGeom>
          <a:noFill/>
        </p:spPr>
      </p:pic>
      <p:pic>
        <p:nvPicPr>
          <p:cNvPr id="17412" name="Picture 4" descr="https://i02picsos.sogoucdn.com/11ab316078d7995a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19800" y="990600"/>
            <a:ext cx="2066925" cy="2857500"/>
          </a:xfrm>
          <a:prstGeom prst="rect">
            <a:avLst/>
          </a:prstGeom>
          <a:noFill/>
        </p:spPr>
      </p:pic>
      <p:pic>
        <p:nvPicPr>
          <p:cNvPr id="17414" name="Picture 6" descr="https://i04picsos.sogoucdn.com/623c8615f4c74ea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800" y="4191000"/>
            <a:ext cx="2809875" cy="2105026"/>
          </a:xfrm>
          <a:prstGeom prst="rect">
            <a:avLst/>
          </a:prstGeom>
          <a:noFill/>
        </p:spPr>
      </p:pic>
      <p:pic>
        <p:nvPicPr>
          <p:cNvPr id="17416" name="Picture 8" descr="https://i04picsos.sogoucdn.com/9facd163af259fe9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34000" y="4419600"/>
            <a:ext cx="2809875" cy="2105026"/>
          </a:xfrm>
          <a:prstGeom prst="rect">
            <a:avLst/>
          </a:prstGeom>
          <a:noFill/>
        </p:spPr>
      </p:pic>
      <p:sp>
        <p:nvSpPr>
          <p:cNvPr id="11" name="矩形 10"/>
          <p:cNvSpPr/>
          <p:nvPr/>
        </p:nvSpPr>
        <p:spPr>
          <a:xfrm>
            <a:off x="2362200" y="3200400"/>
            <a:ext cx="366318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身边的世界</a:t>
            </a:r>
            <a:endParaRPr lang="zh-CN" altLang="en-US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17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500"/>
                                        <p:tgtEl>
                                          <p:spTgt spid="174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Rectangle 1"/>
          <p:cNvSpPr>
            <a:spLocks noChangeArrowheads="1"/>
          </p:cNvSpPr>
          <p:nvPr/>
        </p:nvSpPr>
        <p:spPr bwMode="auto">
          <a:xfrm>
            <a:off x="228600" y="304800"/>
            <a:ext cx="7543800" cy="1323439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kumimoji="0" lang="zh-CN" altLang="en-US" sz="4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想一想：</a:t>
            </a:r>
            <a:r>
              <a:rPr lang="zh-CN" altLang="zh-CN" sz="4000" b="1" dirty="0" smtClean="0"/>
              <a:t>我们走向世界的经历</a:t>
            </a:r>
            <a:r>
              <a:rPr lang="zh-CN" altLang="en-US" sz="4000" b="1" dirty="0" smtClean="0"/>
              <a:t>有哪些？</a:t>
            </a:r>
            <a:endParaRPr kumimoji="0" lang="zh-CN" sz="7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4578" name="Rectangle 2"/>
          <p:cNvSpPr>
            <a:spLocks noChangeArrowheads="1"/>
          </p:cNvSpPr>
          <p:nvPr/>
        </p:nvSpPr>
        <p:spPr bwMode="auto">
          <a:xfrm>
            <a:off x="304800" y="2286000"/>
            <a:ext cx="8382000" cy="1754326"/>
          </a:xfrm>
          <a:prstGeom prst="rect">
            <a:avLst/>
          </a:prstGeom>
          <a:solidFill>
            <a:srgbClr val="FF0000"/>
          </a:solidFill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r>
              <a:rPr lang="en-US" altLang="zh-CN" sz="3600" b="1" dirty="0" smtClean="0">
                <a:solidFill>
                  <a:srgbClr val="FFFF00"/>
                </a:solidFill>
              </a:rPr>
              <a:t>1.</a:t>
            </a:r>
            <a:r>
              <a:rPr lang="zh-CN" altLang="zh-CN" sz="3600" b="1" dirty="0" smtClean="0">
                <a:solidFill>
                  <a:srgbClr val="FFFF00"/>
                </a:solidFill>
              </a:rPr>
              <a:t>在父母的引领下，我们开启了认识世界的第一扇窗，迈出了探索世界的第一道门。</a:t>
            </a:r>
            <a:endParaRPr lang="zh-CN" altLang="zh-CN" sz="3600" b="1" dirty="0">
              <a:solidFill>
                <a:srgbClr val="FFFF00"/>
              </a:solidFill>
            </a:endParaRPr>
          </a:p>
        </p:txBody>
      </p:sp>
      <p:pic>
        <p:nvPicPr>
          <p:cNvPr id="16386" name="Picture 2" descr="https://i03picsos.sogoucdn.com/12f034a82079dcaf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838200" y="4343400"/>
            <a:ext cx="2809875" cy="2105026"/>
          </a:xfrm>
          <a:prstGeom prst="rect">
            <a:avLst/>
          </a:prstGeom>
          <a:noFill/>
        </p:spPr>
      </p:pic>
      <p:pic>
        <p:nvPicPr>
          <p:cNvPr id="16388" name="Picture 4" descr="https://i03picsos.sogoucdn.com/520f0bbe3cf4bf6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86400" y="4181475"/>
            <a:ext cx="2219325" cy="26765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4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Picture 1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0"/>
            <a:ext cx="9144000" cy="388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/>
        </p:nvSpPr>
        <p:spPr>
          <a:xfrm>
            <a:off x="0" y="4648200"/>
            <a:ext cx="9144000" cy="1569660"/>
          </a:xfrm>
          <a:prstGeom prst="rect">
            <a:avLst/>
          </a:prstGeom>
          <a:solidFill>
            <a:schemeClr val="accent2"/>
          </a:solidFill>
        </p:spPr>
        <p:txBody>
          <a:bodyPr wrap="square">
            <a:spAutoFit/>
          </a:bodyPr>
          <a:lstStyle/>
          <a:p>
            <a:pPr indent="266700"/>
            <a:r>
              <a:rPr lang="zh-CN" altLang="zh-CN" sz="2400" b="1" dirty="0" smtClean="0">
                <a:solidFill>
                  <a:srgbClr val="FFFF00"/>
                </a:solidFill>
                <a:latin typeface="Calibri" panose="020F0502020204030204" pitchFamily="34" charset="0"/>
              </a:rPr>
              <a:t>大批中国学生到国外留学；中国派出维和部队在世界动荡地区执行任务；中国对世界许多国家进行人道主义援助；中国在世界各地设立推广汉语和传播中国文化的机构</a:t>
            </a:r>
            <a:r>
              <a:rPr lang="en-US" altLang="zh-CN" sz="2400" b="1" dirty="0" smtClean="0">
                <a:solidFill>
                  <a:srgbClr val="FFFF00"/>
                </a:solidFill>
                <a:latin typeface="宋体" panose="02010600030101010101" pitchFamily="2" charset="-122"/>
              </a:rPr>
              <a:t>“</a:t>
            </a:r>
            <a:r>
              <a:rPr lang="zh-CN" altLang="zh-CN" sz="2400" b="1" dirty="0" smtClean="0">
                <a:solidFill>
                  <a:srgbClr val="FFFF00"/>
                </a:solidFill>
                <a:latin typeface="Calibri" panose="020F0502020204030204" pitchFamily="34" charset="0"/>
              </a:rPr>
              <a:t>孔子学院</a:t>
            </a:r>
            <a:r>
              <a:rPr lang="en-US" altLang="zh-CN" sz="2400" b="1" dirty="0" smtClean="0">
                <a:solidFill>
                  <a:srgbClr val="FFFF00"/>
                </a:solidFill>
                <a:latin typeface="宋体" panose="02010600030101010101" pitchFamily="2" charset="-122"/>
              </a:rPr>
              <a:t>”</a:t>
            </a:r>
            <a:r>
              <a:rPr lang="zh-CN" altLang="zh-CN" sz="2400" b="1" dirty="0" smtClean="0">
                <a:solidFill>
                  <a:srgbClr val="FFFF00"/>
                </a:solidFill>
                <a:latin typeface="Calibri" panose="020F0502020204030204" pitchFamily="34" charset="0"/>
              </a:rPr>
              <a:t>；中西医结合国际交流与合作；一带一路沿途国家的开发与合作等等。</a:t>
            </a:r>
            <a:endParaRPr lang="zh-CN" altLang="en-US" sz="2400" b="1" dirty="0">
              <a:solidFill>
                <a:srgbClr val="FFFF00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1152</Words>
  <Application>WPS 演示</Application>
  <PresentationFormat>全屏显示(4:3)</PresentationFormat>
  <Paragraphs>78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3" baseType="lpstr">
      <vt:lpstr>Arial</vt:lpstr>
      <vt:lpstr>宋体</vt:lpstr>
      <vt:lpstr>Wingdings</vt:lpstr>
      <vt:lpstr>Calibri</vt:lpstr>
      <vt:lpstr>微软雅黑</vt:lpstr>
      <vt:lpstr>Arial Unicode MS</vt:lpstr>
      <vt:lpstr>楷体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www.xkb1.com</Company>
  <LinksUpToDate>false</LinksUpToDate>
  <SharedDoc>false</SharedDoc>
  <HyperlinksChanged>false</HyperlinksChanged>
  <AppVersion>14.0000</AppVersion>
  <Manager>www.xkb1.com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www.xkb1.com</dc:title>
  <dc:creator>www.xkb1.com</dc:creator>
  <cp:keywords>www.xkb1.com</cp:keywords>
  <dc:description>www.xkb1.com</dc:description>
  <dc:subject>www.xkb1.com</dc:subject>
  <cp:category>www.xkb1.com</cp:category>
  <cp:lastModifiedBy>WPS_121870007</cp:lastModifiedBy>
  <cp:revision>28</cp:revision>
  <dcterms:created xsi:type="dcterms:W3CDTF">2006-08-16T00:00:00Z</dcterms:created>
  <dcterms:modified xsi:type="dcterms:W3CDTF">2018-12-24T08:37:42Z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2052-10.8.2.6837</vt:lpwstr>
  </property>
</Properties>
</file>