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352" r:id="rId4"/>
    <p:sldId id="256" r:id="rId5"/>
    <p:sldId id="257" r:id="rId6"/>
    <p:sldId id="263" r:id="rId7"/>
    <p:sldId id="258" r:id="rId8"/>
    <p:sldId id="297" r:id="rId9"/>
    <p:sldId id="298" r:id="rId10"/>
    <p:sldId id="331" r:id="rId11"/>
    <p:sldId id="279" r:id="rId12"/>
    <p:sldId id="300" r:id="rId13"/>
    <p:sldId id="302" r:id="rId14"/>
    <p:sldId id="303" r:id="rId15"/>
    <p:sldId id="304" r:id="rId16"/>
    <p:sldId id="305" r:id="rId17"/>
    <p:sldId id="306" r:id="rId18"/>
    <p:sldId id="307" r:id="rId19"/>
    <p:sldId id="280" r:id="rId20"/>
    <p:sldId id="259" r:id="rId21"/>
    <p:sldId id="308" r:id="rId22"/>
    <p:sldId id="328" r:id="rId23"/>
    <p:sldId id="329" r:id="rId24"/>
    <p:sldId id="330" r:id="rId25"/>
    <p:sldId id="324" r:id="rId26"/>
    <p:sldId id="325" r:id="rId27"/>
    <p:sldId id="326" r:id="rId28"/>
    <p:sldId id="327" r:id="rId29"/>
    <p:sldId id="332" r:id="rId30"/>
    <p:sldId id="353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966E"/>
    <a:srgbClr val="5AAE82"/>
    <a:srgbClr val="F4FA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2310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34DC2-6403-4888-9DB8-652DC89AE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E7DB0-3D9E-4815-B76A-256AEEDC78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标题 136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63491" name="图片 136195" descr="18597051711275215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0"/>
            <a:ext cx="1205166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88955" y="6472555"/>
            <a:ext cx="1481455" cy="182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0" y="0"/>
            <a:ext cx="1628140" cy="1630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10130790" y="4913630"/>
            <a:ext cx="2061210" cy="19348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71625" y="0"/>
            <a:ext cx="3138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accent6"/>
                </a:solidFill>
              </a:rPr>
              <a:t>情景探究</a:t>
            </a:r>
            <a:endParaRPr lang="zh-CN" altLang="en-US" sz="4800" b="1">
              <a:solidFill>
                <a:schemeClr val="accent6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9850" y="1772285"/>
            <a:ext cx="10292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</a:t>
            </a:r>
            <a:endParaRPr lang="zh-CN" altLang="en-US" sz="4800" b="1">
              <a:solidFill>
                <a:schemeClr val="accent6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45870" y="5496560"/>
            <a:ext cx="92716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accent6"/>
                </a:solidFill>
              </a:rPr>
              <a:t>问：人类社会还面临哪些类似的问题？</a:t>
            </a:r>
            <a:endParaRPr lang="zh-CN" altLang="en-US" sz="4400" b="1">
              <a:solidFill>
                <a:schemeClr val="accent6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71625" y="687070"/>
            <a:ext cx="10373995" cy="4499610"/>
            <a:chOff x="2475" y="1082"/>
            <a:chExt cx="16337" cy="7086"/>
          </a:xfrm>
        </p:grpSpPr>
        <p:grpSp>
          <p:nvGrpSpPr>
            <p:cNvPr id="16" name="组合 15"/>
            <p:cNvGrpSpPr/>
            <p:nvPr/>
          </p:nvGrpSpPr>
          <p:grpSpPr>
            <a:xfrm>
              <a:off x="2475" y="1128"/>
              <a:ext cx="6264" cy="7040"/>
              <a:chOff x="2564" y="1574"/>
              <a:chExt cx="6264" cy="7040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2564" y="1574"/>
                <a:ext cx="6264" cy="6316"/>
                <a:chOff x="2564" y="1574"/>
                <a:chExt cx="6264" cy="6316"/>
              </a:xfrm>
            </p:grpSpPr>
            <p:pic>
              <p:nvPicPr>
                <p:cNvPr id="7" name="图片 6" descr="t0142eb8c361ecf221b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564" y="1574"/>
                  <a:ext cx="6265" cy="3014"/>
                </a:xfrm>
                <a:prstGeom prst="rect">
                  <a:avLst/>
                </a:prstGeom>
              </p:spPr>
            </p:pic>
            <p:pic>
              <p:nvPicPr>
                <p:cNvPr id="11" name="图片 10" descr="t0109028a54e86ae2fd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564" y="4824"/>
                  <a:ext cx="6264" cy="3066"/>
                </a:xfrm>
                <a:prstGeom prst="rect">
                  <a:avLst/>
                </a:prstGeom>
              </p:spPr>
            </p:pic>
          </p:grpSp>
          <p:sp>
            <p:nvSpPr>
              <p:cNvPr id="15" name="文本框 14"/>
              <p:cNvSpPr txBox="1"/>
              <p:nvPr/>
            </p:nvSpPr>
            <p:spPr>
              <a:xfrm>
                <a:off x="3777" y="7890"/>
                <a:ext cx="33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accent6"/>
                    </a:solidFill>
                  </a:rPr>
                  <a:t>气候变化问题</a:t>
                </a:r>
                <a:endParaRPr lang="zh-CN" altLang="en-US" sz="2400" b="1">
                  <a:solidFill>
                    <a:schemeClr val="accent6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2650" y="1082"/>
              <a:ext cx="6162" cy="7041"/>
              <a:chOff x="10670" y="1574"/>
              <a:chExt cx="6162" cy="7041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10670" y="1574"/>
                <a:ext cx="6162" cy="6317"/>
                <a:chOff x="10670" y="1574"/>
                <a:chExt cx="6162" cy="6317"/>
              </a:xfrm>
            </p:grpSpPr>
            <p:pic>
              <p:nvPicPr>
                <p:cNvPr id="8" name="图片 7" descr="t01918fbf23f67465c1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670" y="1574"/>
                  <a:ext cx="6162" cy="3060"/>
                </a:xfrm>
                <a:prstGeom prst="rect">
                  <a:avLst/>
                </a:prstGeom>
              </p:spPr>
            </p:pic>
            <p:pic>
              <p:nvPicPr>
                <p:cNvPr id="10" name="图片 9" descr="t01937c0b2d67a3e463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670" y="4765"/>
                  <a:ext cx="6163" cy="3126"/>
                </a:xfrm>
                <a:prstGeom prst="rect">
                  <a:avLst/>
                </a:prstGeom>
              </p:spPr>
            </p:pic>
          </p:grpSp>
          <p:sp>
            <p:nvSpPr>
              <p:cNvPr id="17" name="文本框 16"/>
              <p:cNvSpPr txBox="1"/>
              <p:nvPr/>
            </p:nvSpPr>
            <p:spPr>
              <a:xfrm>
                <a:off x="12232" y="7891"/>
                <a:ext cx="319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accent6"/>
                    </a:solidFill>
                  </a:rPr>
                  <a:t>地区热点问题</a:t>
                </a:r>
                <a:endParaRPr lang="zh-CN" altLang="en-US" sz="2400" b="1">
                  <a:solidFill>
                    <a:schemeClr val="accent6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837" y="2568"/>
              <a:ext cx="3937" cy="3761"/>
              <a:chOff x="8837" y="2568"/>
              <a:chExt cx="3937" cy="3761"/>
            </a:xfrm>
          </p:grpSpPr>
          <p:pic>
            <p:nvPicPr>
              <p:cNvPr id="3" name="图片 2" descr="t0136648bb567ac29e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837" y="2568"/>
                <a:ext cx="3715" cy="3246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/>
            </p:nvSpPr>
            <p:spPr>
              <a:xfrm>
                <a:off x="8838" y="5749"/>
                <a:ext cx="393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b="1">
                    <a:solidFill>
                      <a:schemeClr val="accent6"/>
                    </a:solidFill>
                    <a:sym typeface="+mn-ea"/>
                  </a:rPr>
                  <a:t>世界经济增长动能不足</a:t>
                </a: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0" y="0"/>
            <a:ext cx="1628140" cy="1630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10130790" y="4913630"/>
            <a:ext cx="2061210" cy="1934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34820" y="153670"/>
            <a:ext cx="98469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/>
                </a:solidFill>
              </a:rPr>
              <a:t>人类面临许多共同挑战， 需要解决许多全球性问题。</a:t>
            </a:r>
            <a:endParaRPr lang="zh-CN" altLang="en-US" sz="4000" b="1">
              <a:solidFill>
                <a:schemeClr val="accent6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1490" y="1533525"/>
            <a:ext cx="1142174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</a:t>
            </a:r>
            <a:r>
              <a:rPr lang="zh-CN" altLang="en-US" sz="4400" b="1">
                <a:solidFill>
                  <a:schemeClr val="accent6"/>
                </a:solidFill>
              </a:rPr>
              <a:t>世界面临的不稳定不确定性突出，世界经济增长动能不足，贫富分化日益严重，地区热点问题此起彼伏，恐怖主义、网络安全、重大传染性疾病、气候变化等非传统安全威胁持续蔓延。这些问题关系整个人类的生存，制约人类的发展，成为亟待解决的全球性问题。</a:t>
            </a:r>
            <a:endParaRPr lang="zh-CN" altLang="en-US" sz="4400" b="1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 flipH="1" flipV="1">
            <a:off x="95250" y="441960"/>
            <a:ext cx="661035" cy="272415"/>
          </a:xfrm>
          <a:prstGeom prst="triangle">
            <a:avLst/>
          </a:prstGeom>
          <a:solidFill>
            <a:srgbClr val="4A966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659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1318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6977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2636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8295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4017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9676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5335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rgbClr val="2223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975" y="144145"/>
            <a:ext cx="92475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chemeClr val="accent6"/>
                </a:solidFill>
              </a:rPr>
              <a:t>构建人类命运共同体的必要性</a:t>
            </a:r>
            <a:endParaRPr lang="zh-CN" altLang="en-US" sz="5400">
              <a:solidFill>
                <a:schemeClr val="accent6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560" y="908685"/>
            <a:ext cx="120592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</a:t>
            </a:r>
            <a:r>
              <a:rPr lang="en-US" altLang="zh-CN" sz="4000">
                <a:solidFill>
                  <a:schemeClr val="accent6"/>
                </a:solidFill>
              </a:rPr>
              <a:t>   </a:t>
            </a:r>
            <a:endParaRPr lang="zh-CN" altLang="en-US" sz="4000">
              <a:solidFill>
                <a:schemeClr val="accent6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1955" y="984885"/>
            <a:ext cx="1169098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</a:t>
            </a:r>
            <a:r>
              <a:rPr lang="en-US" altLang="zh-CN" sz="4400" b="1">
                <a:solidFill>
                  <a:schemeClr val="accent6"/>
                </a:solidFill>
              </a:rPr>
              <a:t>   </a:t>
            </a:r>
            <a:r>
              <a:rPr lang="zh-CN" altLang="en-US" sz="4400" b="1">
                <a:solidFill>
                  <a:schemeClr val="accent6"/>
                </a:solidFill>
              </a:rPr>
              <a:t>没有哪个国家能够独自应对人类面临的各种挑战，也没有哪个国家能够退回到自我封闭的孤岛。事不关己的态度，相互推诿、逃避责任的行为，将导致问题更加复杂，积重难返，造成自然环境和社会环境的恶化，甚至给人类带来灭顶之灾。采取共同行动，承担共同责任，构建人类命运共同体，应成为各国解决全球性问题的必然选择。</a:t>
            </a:r>
            <a:endParaRPr lang="zh-CN" altLang="en-US" sz="4400" b="1">
              <a:solidFill>
                <a:schemeClr val="accent6"/>
              </a:solidFill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688955" y="6472555"/>
            <a:ext cx="1481455" cy="18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 flipH="1" flipV="1">
            <a:off x="95250" y="441960"/>
            <a:ext cx="661035" cy="272415"/>
          </a:xfrm>
          <a:prstGeom prst="triangle">
            <a:avLst/>
          </a:prstGeom>
          <a:solidFill>
            <a:srgbClr val="4A966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659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1318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6977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2636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8295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4017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9676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5335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rgbClr val="2223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560" y="908685"/>
            <a:ext cx="120592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</a:t>
            </a:r>
            <a:r>
              <a:rPr lang="en-US" altLang="zh-CN" sz="4000">
                <a:solidFill>
                  <a:schemeClr val="accent6"/>
                </a:solidFill>
              </a:rPr>
              <a:t>   </a:t>
            </a:r>
            <a:endParaRPr lang="zh-CN" altLang="en-US" sz="4000">
              <a:solidFill>
                <a:schemeClr val="accent6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4150" y="144145"/>
            <a:ext cx="11822430" cy="4547870"/>
            <a:chOff x="290" y="227"/>
            <a:chExt cx="18618" cy="7162"/>
          </a:xfrm>
        </p:grpSpPr>
        <p:sp>
          <p:nvSpPr>
            <p:cNvPr id="2" name="文本框 1"/>
            <p:cNvSpPr txBox="1"/>
            <p:nvPr/>
          </p:nvSpPr>
          <p:spPr>
            <a:xfrm>
              <a:off x="885" y="227"/>
              <a:ext cx="436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800">
                  <a:solidFill>
                    <a:schemeClr val="accent6"/>
                  </a:solidFill>
                </a:rPr>
                <a:t>情景探究</a:t>
              </a:r>
              <a:endParaRPr lang="zh-CN" altLang="en-US" sz="4800">
                <a:solidFill>
                  <a:schemeClr val="accent6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90" y="1194"/>
              <a:ext cx="18619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>
                  <a:solidFill>
                    <a:schemeClr val="accent6"/>
                  </a:solidFill>
                </a:rPr>
                <a:t>    </a:t>
              </a:r>
              <a:r>
                <a:rPr lang="zh-CN" altLang="en-US" sz="3600" b="1">
                  <a:solidFill>
                    <a:schemeClr val="accent6"/>
                  </a:solidFill>
                </a:rPr>
                <a:t>全球经济的发展，世界格局的演变，改变着我们的生活，影响着人类的命运。当人类在发展中遇到问题时，我们往往会听到不同的声音，面对不同的解决方案。</a:t>
              </a:r>
              <a:endParaRPr lang="zh-CN" altLang="en-US" sz="3600" b="1">
                <a:solidFill>
                  <a:schemeClr val="accent6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614" y="4389"/>
              <a:ext cx="5885" cy="2681"/>
              <a:chOff x="1614" y="4389"/>
              <a:chExt cx="5885" cy="2681"/>
            </a:xfrm>
          </p:grpSpPr>
          <p:sp>
            <p:nvSpPr>
              <p:cNvPr id="2050" name="头像"/>
              <p:cNvSpPr/>
              <p:nvPr/>
            </p:nvSpPr>
            <p:spPr bwMode="auto">
              <a:xfrm>
                <a:off x="1614" y="5630"/>
                <a:ext cx="1440" cy="1440"/>
              </a:xfrm>
              <a:custGeom>
                <a:avLst/>
                <a:gdLst>
                  <a:gd name="T0" fmla="*/ 646796 w 5367"/>
                  <a:gd name="T1" fmla="*/ 843536 h 6897"/>
                  <a:gd name="T2" fmla="*/ 520861 w 5367"/>
                  <a:gd name="T3" fmla="*/ 880824 h 6897"/>
                  <a:gd name="T4" fmla="*/ 403764 w 5367"/>
                  <a:gd name="T5" fmla="*/ 946285 h 6897"/>
                  <a:gd name="T6" fmla="*/ 297714 w 5367"/>
                  <a:gd name="T7" fmla="*/ 1036605 h 6897"/>
                  <a:gd name="T8" fmla="*/ 204644 w 5367"/>
                  <a:gd name="T9" fmla="*/ 1149850 h 6897"/>
                  <a:gd name="T10" fmla="*/ 126487 w 5367"/>
                  <a:gd name="T11" fmla="*/ 1282429 h 6897"/>
                  <a:gd name="T12" fmla="*/ 65729 w 5367"/>
                  <a:gd name="T13" fmla="*/ 1432134 h 6897"/>
                  <a:gd name="T14" fmla="*/ 23475 w 5367"/>
                  <a:gd name="T15" fmla="*/ 1595648 h 6897"/>
                  <a:gd name="T16" fmla="*/ 2209 w 5367"/>
                  <a:gd name="T17" fmla="*/ 1771316 h 6897"/>
                  <a:gd name="T18" fmla="*/ 1481389 w 5367"/>
                  <a:gd name="T19" fmla="*/ 1905000 h 6897"/>
                  <a:gd name="T20" fmla="*/ 1480009 w 5367"/>
                  <a:gd name="T21" fmla="*/ 1771316 h 6897"/>
                  <a:gd name="T22" fmla="*/ 1459020 w 5367"/>
                  <a:gd name="T23" fmla="*/ 1595648 h 6897"/>
                  <a:gd name="T24" fmla="*/ 1417041 w 5367"/>
                  <a:gd name="T25" fmla="*/ 1432134 h 6897"/>
                  <a:gd name="T26" fmla="*/ 1355731 w 5367"/>
                  <a:gd name="T27" fmla="*/ 1282429 h 6897"/>
                  <a:gd name="T28" fmla="*/ 1277850 w 5367"/>
                  <a:gd name="T29" fmla="*/ 1149850 h 6897"/>
                  <a:gd name="T30" fmla="*/ 1184780 w 5367"/>
                  <a:gd name="T31" fmla="*/ 1036605 h 6897"/>
                  <a:gd name="T32" fmla="*/ 1078730 w 5367"/>
                  <a:gd name="T33" fmla="*/ 946285 h 6897"/>
                  <a:gd name="T34" fmla="*/ 961633 w 5367"/>
                  <a:gd name="T35" fmla="*/ 880824 h 6897"/>
                  <a:gd name="T36" fmla="*/ 835422 w 5367"/>
                  <a:gd name="T37" fmla="*/ 843536 h 6897"/>
                  <a:gd name="T38" fmla="*/ 747875 w 5367"/>
                  <a:gd name="T39" fmla="*/ 731120 h 6897"/>
                  <a:gd name="T40" fmla="*/ 805043 w 5367"/>
                  <a:gd name="T41" fmla="*/ 726701 h 6897"/>
                  <a:gd name="T42" fmla="*/ 868286 w 5367"/>
                  <a:gd name="T43" fmla="*/ 711786 h 6897"/>
                  <a:gd name="T44" fmla="*/ 926559 w 5367"/>
                  <a:gd name="T45" fmla="*/ 686927 h 6897"/>
                  <a:gd name="T46" fmla="*/ 979032 w 5367"/>
                  <a:gd name="T47" fmla="*/ 653230 h 6897"/>
                  <a:gd name="T48" fmla="*/ 1024876 w 5367"/>
                  <a:gd name="T49" fmla="*/ 611246 h 6897"/>
                  <a:gd name="T50" fmla="*/ 1063264 w 5367"/>
                  <a:gd name="T51" fmla="*/ 562358 h 6897"/>
                  <a:gd name="T52" fmla="*/ 1092815 w 5367"/>
                  <a:gd name="T53" fmla="*/ 507945 h 6897"/>
                  <a:gd name="T54" fmla="*/ 1112699 w 5367"/>
                  <a:gd name="T55" fmla="*/ 448008 h 6897"/>
                  <a:gd name="T56" fmla="*/ 1121813 w 5367"/>
                  <a:gd name="T57" fmla="*/ 384204 h 6897"/>
                  <a:gd name="T58" fmla="*/ 1120432 w 5367"/>
                  <a:gd name="T59" fmla="*/ 328134 h 6897"/>
                  <a:gd name="T60" fmla="*/ 1108004 w 5367"/>
                  <a:gd name="T61" fmla="*/ 265711 h 6897"/>
                  <a:gd name="T62" fmla="*/ 1085358 w 5367"/>
                  <a:gd name="T63" fmla="*/ 207155 h 6897"/>
                  <a:gd name="T64" fmla="*/ 1053322 w 5367"/>
                  <a:gd name="T65" fmla="*/ 153847 h 6897"/>
                  <a:gd name="T66" fmla="*/ 1012725 w 5367"/>
                  <a:gd name="T67" fmla="*/ 107168 h 6897"/>
                  <a:gd name="T68" fmla="*/ 964671 w 5367"/>
                  <a:gd name="T69" fmla="*/ 67395 h 6897"/>
                  <a:gd name="T70" fmla="*/ 910541 w 5367"/>
                  <a:gd name="T71" fmla="*/ 36183 h 6897"/>
                  <a:gd name="T72" fmla="*/ 850335 w 5367"/>
                  <a:gd name="T73" fmla="*/ 14087 h 6897"/>
                  <a:gd name="T74" fmla="*/ 786263 w 5367"/>
                  <a:gd name="T75" fmla="*/ 1933 h 6897"/>
                  <a:gd name="T76" fmla="*/ 728819 w 5367"/>
                  <a:gd name="T77" fmla="*/ 276 h 6897"/>
                  <a:gd name="T78" fmla="*/ 663366 w 5367"/>
                  <a:gd name="T79" fmla="*/ 9391 h 6897"/>
                  <a:gd name="T80" fmla="*/ 602332 w 5367"/>
                  <a:gd name="T81" fmla="*/ 28726 h 6897"/>
                  <a:gd name="T82" fmla="*/ 546545 w 5367"/>
                  <a:gd name="T83" fmla="*/ 57451 h 6897"/>
                  <a:gd name="T84" fmla="*/ 496282 w 5367"/>
                  <a:gd name="T85" fmla="*/ 95015 h 6897"/>
                  <a:gd name="T86" fmla="*/ 453751 w 5367"/>
                  <a:gd name="T87" fmla="*/ 139761 h 6897"/>
                  <a:gd name="T88" fmla="*/ 418954 w 5367"/>
                  <a:gd name="T89" fmla="*/ 191411 h 6897"/>
                  <a:gd name="T90" fmla="*/ 393546 w 5367"/>
                  <a:gd name="T91" fmla="*/ 248310 h 6897"/>
                  <a:gd name="T92" fmla="*/ 378356 w 5367"/>
                  <a:gd name="T93" fmla="*/ 309628 h 6897"/>
                  <a:gd name="T94" fmla="*/ 373938 w 5367"/>
                  <a:gd name="T95" fmla="*/ 365698 h 6897"/>
                  <a:gd name="T96" fmla="*/ 380013 w 5367"/>
                  <a:gd name="T97" fmla="*/ 430054 h 6897"/>
                  <a:gd name="T98" fmla="*/ 396584 w 5367"/>
                  <a:gd name="T99" fmla="*/ 491096 h 6897"/>
                  <a:gd name="T100" fmla="*/ 423372 w 5367"/>
                  <a:gd name="T101" fmla="*/ 547719 h 6897"/>
                  <a:gd name="T102" fmla="*/ 459551 w 5367"/>
                  <a:gd name="T103" fmla="*/ 597988 h 6897"/>
                  <a:gd name="T104" fmla="*/ 503186 w 5367"/>
                  <a:gd name="T105" fmla="*/ 641905 h 6897"/>
                  <a:gd name="T106" fmla="*/ 554278 w 5367"/>
                  <a:gd name="T107" fmla="*/ 678088 h 6897"/>
                  <a:gd name="T108" fmla="*/ 610894 w 5367"/>
                  <a:gd name="T109" fmla="*/ 705709 h 6897"/>
                  <a:gd name="T110" fmla="*/ 672756 w 5367"/>
                  <a:gd name="T111" fmla="*/ 723662 h 6897"/>
                  <a:gd name="T112" fmla="*/ 738209 w 5367"/>
                  <a:gd name="T113" fmla="*/ 730844 h 689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5367" h="6897">
                    <a:moveTo>
                      <a:pt x="2684" y="3025"/>
                    </a:moveTo>
                    <a:lnTo>
                      <a:pt x="2684" y="3025"/>
                    </a:lnTo>
                    <a:lnTo>
                      <a:pt x="2615" y="3026"/>
                    </a:lnTo>
                    <a:lnTo>
                      <a:pt x="2545" y="3029"/>
                    </a:lnTo>
                    <a:lnTo>
                      <a:pt x="2478" y="3035"/>
                    </a:lnTo>
                    <a:lnTo>
                      <a:pt x="2409" y="3043"/>
                    </a:lnTo>
                    <a:lnTo>
                      <a:pt x="2342" y="3054"/>
                    </a:lnTo>
                    <a:lnTo>
                      <a:pt x="2275" y="3066"/>
                    </a:lnTo>
                    <a:lnTo>
                      <a:pt x="2209" y="3081"/>
                    </a:lnTo>
                    <a:lnTo>
                      <a:pt x="2143" y="3099"/>
                    </a:lnTo>
                    <a:lnTo>
                      <a:pt x="2077" y="3118"/>
                    </a:lnTo>
                    <a:lnTo>
                      <a:pt x="2013" y="3140"/>
                    </a:lnTo>
                    <a:lnTo>
                      <a:pt x="1949" y="3163"/>
                    </a:lnTo>
                    <a:lnTo>
                      <a:pt x="1886" y="3189"/>
                    </a:lnTo>
                    <a:lnTo>
                      <a:pt x="1823" y="3217"/>
                    </a:lnTo>
                    <a:lnTo>
                      <a:pt x="1761" y="3247"/>
                    </a:lnTo>
                    <a:lnTo>
                      <a:pt x="1700" y="3279"/>
                    </a:lnTo>
                    <a:lnTo>
                      <a:pt x="1639" y="3313"/>
                    </a:lnTo>
                    <a:lnTo>
                      <a:pt x="1579" y="3349"/>
                    </a:lnTo>
                    <a:lnTo>
                      <a:pt x="1521" y="3386"/>
                    </a:lnTo>
                    <a:lnTo>
                      <a:pt x="1462" y="3426"/>
                    </a:lnTo>
                    <a:lnTo>
                      <a:pt x="1405" y="3468"/>
                    </a:lnTo>
                    <a:lnTo>
                      <a:pt x="1348" y="3511"/>
                    </a:lnTo>
                    <a:lnTo>
                      <a:pt x="1293" y="3556"/>
                    </a:lnTo>
                    <a:lnTo>
                      <a:pt x="1237" y="3603"/>
                    </a:lnTo>
                    <a:lnTo>
                      <a:pt x="1183" y="3651"/>
                    </a:lnTo>
                    <a:lnTo>
                      <a:pt x="1131" y="3702"/>
                    </a:lnTo>
                    <a:lnTo>
                      <a:pt x="1078" y="3753"/>
                    </a:lnTo>
                    <a:lnTo>
                      <a:pt x="1027" y="3807"/>
                    </a:lnTo>
                    <a:lnTo>
                      <a:pt x="976" y="3863"/>
                    </a:lnTo>
                    <a:lnTo>
                      <a:pt x="927" y="3920"/>
                    </a:lnTo>
                    <a:lnTo>
                      <a:pt x="880" y="3978"/>
                    </a:lnTo>
                    <a:lnTo>
                      <a:pt x="833" y="4038"/>
                    </a:lnTo>
                    <a:lnTo>
                      <a:pt x="786" y="4100"/>
                    </a:lnTo>
                    <a:lnTo>
                      <a:pt x="741" y="4163"/>
                    </a:lnTo>
                    <a:lnTo>
                      <a:pt x="698" y="4227"/>
                    </a:lnTo>
                    <a:lnTo>
                      <a:pt x="655" y="4293"/>
                    </a:lnTo>
                    <a:lnTo>
                      <a:pt x="613" y="4361"/>
                    </a:lnTo>
                    <a:lnTo>
                      <a:pt x="573" y="4429"/>
                    </a:lnTo>
                    <a:lnTo>
                      <a:pt x="533" y="4499"/>
                    </a:lnTo>
                    <a:lnTo>
                      <a:pt x="495" y="4570"/>
                    </a:lnTo>
                    <a:lnTo>
                      <a:pt x="458" y="4643"/>
                    </a:lnTo>
                    <a:lnTo>
                      <a:pt x="423" y="4717"/>
                    </a:lnTo>
                    <a:lnTo>
                      <a:pt x="388" y="4791"/>
                    </a:lnTo>
                    <a:lnTo>
                      <a:pt x="356" y="4868"/>
                    </a:lnTo>
                    <a:lnTo>
                      <a:pt x="324" y="4945"/>
                    </a:lnTo>
                    <a:lnTo>
                      <a:pt x="294" y="5024"/>
                    </a:lnTo>
                    <a:lnTo>
                      <a:pt x="265" y="5104"/>
                    </a:lnTo>
                    <a:lnTo>
                      <a:pt x="238" y="5185"/>
                    </a:lnTo>
                    <a:lnTo>
                      <a:pt x="211" y="5266"/>
                    </a:lnTo>
                    <a:lnTo>
                      <a:pt x="186" y="5349"/>
                    </a:lnTo>
                    <a:lnTo>
                      <a:pt x="163" y="5433"/>
                    </a:lnTo>
                    <a:lnTo>
                      <a:pt x="141" y="5518"/>
                    </a:lnTo>
                    <a:lnTo>
                      <a:pt x="121" y="5603"/>
                    </a:lnTo>
                    <a:lnTo>
                      <a:pt x="102" y="5690"/>
                    </a:lnTo>
                    <a:lnTo>
                      <a:pt x="85" y="5777"/>
                    </a:lnTo>
                    <a:lnTo>
                      <a:pt x="69" y="5866"/>
                    </a:lnTo>
                    <a:lnTo>
                      <a:pt x="54" y="5955"/>
                    </a:lnTo>
                    <a:lnTo>
                      <a:pt x="42" y="6045"/>
                    </a:lnTo>
                    <a:lnTo>
                      <a:pt x="31" y="6136"/>
                    </a:lnTo>
                    <a:lnTo>
                      <a:pt x="22" y="6227"/>
                    </a:lnTo>
                    <a:lnTo>
                      <a:pt x="14" y="6319"/>
                    </a:lnTo>
                    <a:lnTo>
                      <a:pt x="8" y="6413"/>
                    </a:lnTo>
                    <a:lnTo>
                      <a:pt x="4" y="6506"/>
                    </a:lnTo>
                    <a:lnTo>
                      <a:pt x="1" y="6600"/>
                    </a:lnTo>
                    <a:lnTo>
                      <a:pt x="0" y="6695"/>
                    </a:lnTo>
                    <a:lnTo>
                      <a:pt x="1" y="6796"/>
                    </a:lnTo>
                    <a:lnTo>
                      <a:pt x="5" y="6897"/>
                    </a:lnTo>
                    <a:lnTo>
                      <a:pt x="5364" y="6897"/>
                    </a:lnTo>
                    <a:lnTo>
                      <a:pt x="5366" y="6796"/>
                    </a:lnTo>
                    <a:lnTo>
                      <a:pt x="5367" y="6695"/>
                    </a:lnTo>
                    <a:lnTo>
                      <a:pt x="5367" y="6600"/>
                    </a:lnTo>
                    <a:lnTo>
                      <a:pt x="5364" y="6506"/>
                    </a:lnTo>
                    <a:lnTo>
                      <a:pt x="5359" y="6413"/>
                    </a:lnTo>
                    <a:lnTo>
                      <a:pt x="5353" y="6319"/>
                    </a:lnTo>
                    <a:lnTo>
                      <a:pt x="5346" y="6227"/>
                    </a:lnTo>
                    <a:lnTo>
                      <a:pt x="5337" y="6136"/>
                    </a:lnTo>
                    <a:lnTo>
                      <a:pt x="5325" y="6045"/>
                    </a:lnTo>
                    <a:lnTo>
                      <a:pt x="5313" y="5955"/>
                    </a:lnTo>
                    <a:lnTo>
                      <a:pt x="5298" y="5866"/>
                    </a:lnTo>
                    <a:lnTo>
                      <a:pt x="5283" y="5777"/>
                    </a:lnTo>
                    <a:lnTo>
                      <a:pt x="5266" y="5690"/>
                    </a:lnTo>
                    <a:lnTo>
                      <a:pt x="5247" y="5603"/>
                    </a:lnTo>
                    <a:lnTo>
                      <a:pt x="5226" y="5518"/>
                    </a:lnTo>
                    <a:lnTo>
                      <a:pt x="5205" y="5433"/>
                    </a:lnTo>
                    <a:lnTo>
                      <a:pt x="5181" y="5349"/>
                    </a:lnTo>
                    <a:lnTo>
                      <a:pt x="5157" y="5266"/>
                    </a:lnTo>
                    <a:lnTo>
                      <a:pt x="5131" y="5185"/>
                    </a:lnTo>
                    <a:lnTo>
                      <a:pt x="5103" y="5104"/>
                    </a:lnTo>
                    <a:lnTo>
                      <a:pt x="5073" y="5024"/>
                    </a:lnTo>
                    <a:lnTo>
                      <a:pt x="5043" y="4945"/>
                    </a:lnTo>
                    <a:lnTo>
                      <a:pt x="5012" y="4868"/>
                    </a:lnTo>
                    <a:lnTo>
                      <a:pt x="4979" y="4791"/>
                    </a:lnTo>
                    <a:lnTo>
                      <a:pt x="4945" y="4717"/>
                    </a:lnTo>
                    <a:lnTo>
                      <a:pt x="4909" y="4643"/>
                    </a:lnTo>
                    <a:lnTo>
                      <a:pt x="4872" y="4570"/>
                    </a:lnTo>
                    <a:lnTo>
                      <a:pt x="4834" y="4499"/>
                    </a:lnTo>
                    <a:lnTo>
                      <a:pt x="4796" y="4429"/>
                    </a:lnTo>
                    <a:lnTo>
                      <a:pt x="4755" y="4361"/>
                    </a:lnTo>
                    <a:lnTo>
                      <a:pt x="4713" y="4293"/>
                    </a:lnTo>
                    <a:lnTo>
                      <a:pt x="4671" y="4227"/>
                    </a:lnTo>
                    <a:lnTo>
                      <a:pt x="4627" y="4163"/>
                    </a:lnTo>
                    <a:lnTo>
                      <a:pt x="4582" y="4100"/>
                    </a:lnTo>
                    <a:lnTo>
                      <a:pt x="4536" y="4038"/>
                    </a:lnTo>
                    <a:lnTo>
                      <a:pt x="4489" y="3978"/>
                    </a:lnTo>
                    <a:lnTo>
                      <a:pt x="4440" y="3920"/>
                    </a:lnTo>
                    <a:lnTo>
                      <a:pt x="4391" y="3863"/>
                    </a:lnTo>
                    <a:lnTo>
                      <a:pt x="4340" y="3807"/>
                    </a:lnTo>
                    <a:lnTo>
                      <a:pt x="4290" y="3753"/>
                    </a:lnTo>
                    <a:lnTo>
                      <a:pt x="4238" y="3702"/>
                    </a:lnTo>
                    <a:lnTo>
                      <a:pt x="4184" y="3651"/>
                    </a:lnTo>
                    <a:lnTo>
                      <a:pt x="4130" y="3603"/>
                    </a:lnTo>
                    <a:lnTo>
                      <a:pt x="4076" y="3556"/>
                    </a:lnTo>
                    <a:lnTo>
                      <a:pt x="4020" y="3511"/>
                    </a:lnTo>
                    <a:lnTo>
                      <a:pt x="3963" y="3468"/>
                    </a:lnTo>
                    <a:lnTo>
                      <a:pt x="3906" y="3426"/>
                    </a:lnTo>
                    <a:lnTo>
                      <a:pt x="3848" y="3386"/>
                    </a:lnTo>
                    <a:lnTo>
                      <a:pt x="3788" y="3349"/>
                    </a:lnTo>
                    <a:lnTo>
                      <a:pt x="3728" y="3313"/>
                    </a:lnTo>
                    <a:lnTo>
                      <a:pt x="3668" y="3279"/>
                    </a:lnTo>
                    <a:lnTo>
                      <a:pt x="3607" y="3247"/>
                    </a:lnTo>
                    <a:lnTo>
                      <a:pt x="3545" y="3217"/>
                    </a:lnTo>
                    <a:lnTo>
                      <a:pt x="3482" y="3189"/>
                    </a:lnTo>
                    <a:lnTo>
                      <a:pt x="3419" y="3163"/>
                    </a:lnTo>
                    <a:lnTo>
                      <a:pt x="3355" y="3140"/>
                    </a:lnTo>
                    <a:lnTo>
                      <a:pt x="3290" y="3118"/>
                    </a:lnTo>
                    <a:lnTo>
                      <a:pt x="3225" y="3099"/>
                    </a:lnTo>
                    <a:lnTo>
                      <a:pt x="3159" y="3081"/>
                    </a:lnTo>
                    <a:lnTo>
                      <a:pt x="3093" y="3066"/>
                    </a:lnTo>
                    <a:lnTo>
                      <a:pt x="3025" y="3054"/>
                    </a:lnTo>
                    <a:lnTo>
                      <a:pt x="2958" y="3043"/>
                    </a:lnTo>
                    <a:lnTo>
                      <a:pt x="2891" y="3035"/>
                    </a:lnTo>
                    <a:lnTo>
                      <a:pt x="2822" y="3029"/>
                    </a:lnTo>
                    <a:lnTo>
                      <a:pt x="2753" y="3026"/>
                    </a:lnTo>
                    <a:lnTo>
                      <a:pt x="2684" y="3025"/>
                    </a:lnTo>
                    <a:close/>
                    <a:moveTo>
                      <a:pt x="2708" y="2647"/>
                    </a:moveTo>
                    <a:lnTo>
                      <a:pt x="2708" y="2647"/>
                    </a:lnTo>
                    <a:lnTo>
                      <a:pt x="2743" y="2646"/>
                    </a:lnTo>
                    <a:lnTo>
                      <a:pt x="2778" y="2645"/>
                    </a:lnTo>
                    <a:lnTo>
                      <a:pt x="2813" y="2643"/>
                    </a:lnTo>
                    <a:lnTo>
                      <a:pt x="2847" y="2640"/>
                    </a:lnTo>
                    <a:lnTo>
                      <a:pt x="2882" y="2636"/>
                    </a:lnTo>
                    <a:lnTo>
                      <a:pt x="2915" y="2631"/>
                    </a:lnTo>
                    <a:lnTo>
                      <a:pt x="2949" y="2626"/>
                    </a:lnTo>
                    <a:lnTo>
                      <a:pt x="2982" y="2620"/>
                    </a:lnTo>
                    <a:lnTo>
                      <a:pt x="3014" y="2613"/>
                    </a:lnTo>
                    <a:lnTo>
                      <a:pt x="3047" y="2605"/>
                    </a:lnTo>
                    <a:lnTo>
                      <a:pt x="3079" y="2596"/>
                    </a:lnTo>
                    <a:lnTo>
                      <a:pt x="3112" y="2587"/>
                    </a:lnTo>
                    <a:lnTo>
                      <a:pt x="3144" y="2577"/>
                    </a:lnTo>
                    <a:lnTo>
                      <a:pt x="3175" y="2566"/>
                    </a:lnTo>
                    <a:lnTo>
                      <a:pt x="3205" y="2555"/>
                    </a:lnTo>
                    <a:lnTo>
                      <a:pt x="3236" y="2542"/>
                    </a:lnTo>
                    <a:lnTo>
                      <a:pt x="3266" y="2530"/>
                    </a:lnTo>
                    <a:lnTo>
                      <a:pt x="3297" y="2517"/>
                    </a:lnTo>
                    <a:lnTo>
                      <a:pt x="3326" y="2502"/>
                    </a:lnTo>
                    <a:lnTo>
                      <a:pt x="3355" y="2487"/>
                    </a:lnTo>
                    <a:lnTo>
                      <a:pt x="3383" y="2472"/>
                    </a:lnTo>
                    <a:lnTo>
                      <a:pt x="3411" y="2455"/>
                    </a:lnTo>
                    <a:lnTo>
                      <a:pt x="3439" y="2438"/>
                    </a:lnTo>
                    <a:lnTo>
                      <a:pt x="3466" y="2421"/>
                    </a:lnTo>
                    <a:lnTo>
                      <a:pt x="3493" y="2403"/>
                    </a:lnTo>
                    <a:lnTo>
                      <a:pt x="3519" y="2384"/>
                    </a:lnTo>
                    <a:lnTo>
                      <a:pt x="3545" y="2365"/>
                    </a:lnTo>
                    <a:lnTo>
                      <a:pt x="3571" y="2345"/>
                    </a:lnTo>
                    <a:lnTo>
                      <a:pt x="3596" y="2324"/>
                    </a:lnTo>
                    <a:lnTo>
                      <a:pt x="3619" y="2303"/>
                    </a:lnTo>
                    <a:lnTo>
                      <a:pt x="3643" y="2282"/>
                    </a:lnTo>
                    <a:lnTo>
                      <a:pt x="3667" y="2259"/>
                    </a:lnTo>
                    <a:lnTo>
                      <a:pt x="3689" y="2237"/>
                    </a:lnTo>
                    <a:lnTo>
                      <a:pt x="3711" y="2213"/>
                    </a:lnTo>
                    <a:lnTo>
                      <a:pt x="3733" y="2189"/>
                    </a:lnTo>
                    <a:lnTo>
                      <a:pt x="3754" y="2165"/>
                    </a:lnTo>
                    <a:lnTo>
                      <a:pt x="3774" y="2140"/>
                    </a:lnTo>
                    <a:lnTo>
                      <a:pt x="3795" y="2115"/>
                    </a:lnTo>
                    <a:lnTo>
                      <a:pt x="3814" y="2089"/>
                    </a:lnTo>
                    <a:lnTo>
                      <a:pt x="3832" y="2063"/>
                    </a:lnTo>
                    <a:lnTo>
                      <a:pt x="3850" y="2036"/>
                    </a:lnTo>
                    <a:lnTo>
                      <a:pt x="3868" y="2010"/>
                    </a:lnTo>
                    <a:lnTo>
                      <a:pt x="3884" y="1983"/>
                    </a:lnTo>
                    <a:lnTo>
                      <a:pt x="3900" y="1954"/>
                    </a:lnTo>
                    <a:lnTo>
                      <a:pt x="3915" y="1925"/>
                    </a:lnTo>
                    <a:lnTo>
                      <a:pt x="3930" y="1897"/>
                    </a:lnTo>
                    <a:lnTo>
                      <a:pt x="3944" y="1868"/>
                    </a:lnTo>
                    <a:lnTo>
                      <a:pt x="3957" y="1839"/>
                    </a:lnTo>
                    <a:lnTo>
                      <a:pt x="3970" y="1808"/>
                    </a:lnTo>
                    <a:lnTo>
                      <a:pt x="3981" y="1778"/>
                    </a:lnTo>
                    <a:lnTo>
                      <a:pt x="3993" y="1748"/>
                    </a:lnTo>
                    <a:lnTo>
                      <a:pt x="4003" y="1717"/>
                    </a:lnTo>
                    <a:lnTo>
                      <a:pt x="4012" y="1686"/>
                    </a:lnTo>
                    <a:lnTo>
                      <a:pt x="4021" y="1654"/>
                    </a:lnTo>
                    <a:lnTo>
                      <a:pt x="4029" y="1622"/>
                    </a:lnTo>
                    <a:lnTo>
                      <a:pt x="4036" y="1590"/>
                    </a:lnTo>
                    <a:lnTo>
                      <a:pt x="4042" y="1557"/>
                    </a:lnTo>
                    <a:lnTo>
                      <a:pt x="4048" y="1525"/>
                    </a:lnTo>
                    <a:lnTo>
                      <a:pt x="4052" y="1492"/>
                    </a:lnTo>
                    <a:lnTo>
                      <a:pt x="4057" y="1459"/>
                    </a:lnTo>
                    <a:lnTo>
                      <a:pt x="4060" y="1425"/>
                    </a:lnTo>
                    <a:lnTo>
                      <a:pt x="4062" y="1391"/>
                    </a:lnTo>
                    <a:lnTo>
                      <a:pt x="4063" y="1357"/>
                    </a:lnTo>
                    <a:lnTo>
                      <a:pt x="4063" y="1324"/>
                    </a:lnTo>
                    <a:lnTo>
                      <a:pt x="4063" y="1289"/>
                    </a:lnTo>
                    <a:lnTo>
                      <a:pt x="4062" y="1255"/>
                    </a:lnTo>
                    <a:lnTo>
                      <a:pt x="4060" y="1221"/>
                    </a:lnTo>
                    <a:lnTo>
                      <a:pt x="4057" y="1188"/>
                    </a:lnTo>
                    <a:lnTo>
                      <a:pt x="4052" y="1155"/>
                    </a:lnTo>
                    <a:lnTo>
                      <a:pt x="4048" y="1121"/>
                    </a:lnTo>
                    <a:lnTo>
                      <a:pt x="4042" y="1089"/>
                    </a:lnTo>
                    <a:lnTo>
                      <a:pt x="4036" y="1057"/>
                    </a:lnTo>
                    <a:lnTo>
                      <a:pt x="4029" y="1025"/>
                    </a:lnTo>
                    <a:lnTo>
                      <a:pt x="4021" y="993"/>
                    </a:lnTo>
                    <a:lnTo>
                      <a:pt x="4012" y="962"/>
                    </a:lnTo>
                    <a:lnTo>
                      <a:pt x="4003" y="930"/>
                    </a:lnTo>
                    <a:lnTo>
                      <a:pt x="3993" y="899"/>
                    </a:lnTo>
                    <a:lnTo>
                      <a:pt x="3981" y="868"/>
                    </a:lnTo>
                    <a:lnTo>
                      <a:pt x="3970" y="838"/>
                    </a:lnTo>
                    <a:lnTo>
                      <a:pt x="3957" y="809"/>
                    </a:lnTo>
                    <a:lnTo>
                      <a:pt x="3944" y="778"/>
                    </a:lnTo>
                    <a:lnTo>
                      <a:pt x="3930" y="750"/>
                    </a:lnTo>
                    <a:lnTo>
                      <a:pt x="3915" y="721"/>
                    </a:lnTo>
                    <a:lnTo>
                      <a:pt x="3900" y="693"/>
                    </a:lnTo>
                    <a:lnTo>
                      <a:pt x="3884" y="665"/>
                    </a:lnTo>
                    <a:lnTo>
                      <a:pt x="3868" y="638"/>
                    </a:lnTo>
                    <a:lnTo>
                      <a:pt x="3850" y="610"/>
                    </a:lnTo>
                    <a:lnTo>
                      <a:pt x="3832" y="584"/>
                    </a:lnTo>
                    <a:lnTo>
                      <a:pt x="3814" y="557"/>
                    </a:lnTo>
                    <a:lnTo>
                      <a:pt x="3795" y="532"/>
                    </a:lnTo>
                    <a:lnTo>
                      <a:pt x="3774" y="506"/>
                    </a:lnTo>
                    <a:lnTo>
                      <a:pt x="3754" y="481"/>
                    </a:lnTo>
                    <a:lnTo>
                      <a:pt x="3733" y="458"/>
                    </a:lnTo>
                    <a:lnTo>
                      <a:pt x="3711" y="433"/>
                    </a:lnTo>
                    <a:lnTo>
                      <a:pt x="3689" y="411"/>
                    </a:lnTo>
                    <a:lnTo>
                      <a:pt x="3667" y="388"/>
                    </a:lnTo>
                    <a:lnTo>
                      <a:pt x="3643" y="366"/>
                    </a:lnTo>
                    <a:lnTo>
                      <a:pt x="3619" y="344"/>
                    </a:lnTo>
                    <a:lnTo>
                      <a:pt x="3596" y="323"/>
                    </a:lnTo>
                    <a:lnTo>
                      <a:pt x="3571" y="303"/>
                    </a:lnTo>
                    <a:lnTo>
                      <a:pt x="3545" y="282"/>
                    </a:lnTo>
                    <a:lnTo>
                      <a:pt x="3519" y="263"/>
                    </a:lnTo>
                    <a:lnTo>
                      <a:pt x="3493" y="244"/>
                    </a:lnTo>
                    <a:lnTo>
                      <a:pt x="3466" y="226"/>
                    </a:lnTo>
                    <a:lnTo>
                      <a:pt x="3439" y="208"/>
                    </a:lnTo>
                    <a:lnTo>
                      <a:pt x="3411" y="191"/>
                    </a:lnTo>
                    <a:lnTo>
                      <a:pt x="3383" y="176"/>
                    </a:lnTo>
                    <a:lnTo>
                      <a:pt x="3355" y="160"/>
                    </a:lnTo>
                    <a:lnTo>
                      <a:pt x="3326" y="145"/>
                    </a:lnTo>
                    <a:lnTo>
                      <a:pt x="3297" y="131"/>
                    </a:lnTo>
                    <a:lnTo>
                      <a:pt x="3266" y="117"/>
                    </a:lnTo>
                    <a:lnTo>
                      <a:pt x="3236" y="104"/>
                    </a:lnTo>
                    <a:lnTo>
                      <a:pt x="3205" y="92"/>
                    </a:lnTo>
                    <a:lnTo>
                      <a:pt x="3175" y="80"/>
                    </a:lnTo>
                    <a:lnTo>
                      <a:pt x="3144" y="70"/>
                    </a:lnTo>
                    <a:lnTo>
                      <a:pt x="3112" y="60"/>
                    </a:lnTo>
                    <a:lnTo>
                      <a:pt x="3079" y="51"/>
                    </a:lnTo>
                    <a:lnTo>
                      <a:pt x="3047" y="42"/>
                    </a:lnTo>
                    <a:lnTo>
                      <a:pt x="3014" y="34"/>
                    </a:lnTo>
                    <a:lnTo>
                      <a:pt x="2982" y="27"/>
                    </a:lnTo>
                    <a:lnTo>
                      <a:pt x="2949" y="20"/>
                    </a:lnTo>
                    <a:lnTo>
                      <a:pt x="2915" y="15"/>
                    </a:lnTo>
                    <a:lnTo>
                      <a:pt x="2882" y="10"/>
                    </a:lnTo>
                    <a:lnTo>
                      <a:pt x="2847" y="7"/>
                    </a:lnTo>
                    <a:lnTo>
                      <a:pt x="2813" y="4"/>
                    </a:lnTo>
                    <a:lnTo>
                      <a:pt x="2778" y="1"/>
                    </a:lnTo>
                    <a:lnTo>
                      <a:pt x="2743" y="0"/>
                    </a:lnTo>
                    <a:lnTo>
                      <a:pt x="2708" y="0"/>
                    </a:lnTo>
                    <a:lnTo>
                      <a:pt x="2673" y="0"/>
                    </a:lnTo>
                    <a:lnTo>
                      <a:pt x="2639" y="1"/>
                    </a:lnTo>
                    <a:lnTo>
                      <a:pt x="2605" y="4"/>
                    </a:lnTo>
                    <a:lnTo>
                      <a:pt x="2570" y="7"/>
                    </a:lnTo>
                    <a:lnTo>
                      <a:pt x="2536" y="10"/>
                    </a:lnTo>
                    <a:lnTo>
                      <a:pt x="2503" y="15"/>
                    </a:lnTo>
                    <a:lnTo>
                      <a:pt x="2469" y="20"/>
                    </a:lnTo>
                    <a:lnTo>
                      <a:pt x="2436" y="27"/>
                    </a:lnTo>
                    <a:lnTo>
                      <a:pt x="2402" y="34"/>
                    </a:lnTo>
                    <a:lnTo>
                      <a:pt x="2370" y="42"/>
                    </a:lnTo>
                    <a:lnTo>
                      <a:pt x="2338" y="51"/>
                    </a:lnTo>
                    <a:lnTo>
                      <a:pt x="2306" y="60"/>
                    </a:lnTo>
                    <a:lnTo>
                      <a:pt x="2274" y="70"/>
                    </a:lnTo>
                    <a:lnTo>
                      <a:pt x="2243" y="80"/>
                    </a:lnTo>
                    <a:lnTo>
                      <a:pt x="2212" y="92"/>
                    </a:lnTo>
                    <a:lnTo>
                      <a:pt x="2181" y="104"/>
                    </a:lnTo>
                    <a:lnTo>
                      <a:pt x="2152" y="117"/>
                    </a:lnTo>
                    <a:lnTo>
                      <a:pt x="2121" y="131"/>
                    </a:lnTo>
                    <a:lnTo>
                      <a:pt x="2092" y="145"/>
                    </a:lnTo>
                    <a:lnTo>
                      <a:pt x="2063" y="160"/>
                    </a:lnTo>
                    <a:lnTo>
                      <a:pt x="2035" y="176"/>
                    </a:lnTo>
                    <a:lnTo>
                      <a:pt x="2007" y="191"/>
                    </a:lnTo>
                    <a:lnTo>
                      <a:pt x="1979" y="208"/>
                    </a:lnTo>
                    <a:lnTo>
                      <a:pt x="1952" y="226"/>
                    </a:lnTo>
                    <a:lnTo>
                      <a:pt x="1925" y="244"/>
                    </a:lnTo>
                    <a:lnTo>
                      <a:pt x="1899" y="263"/>
                    </a:lnTo>
                    <a:lnTo>
                      <a:pt x="1873" y="282"/>
                    </a:lnTo>
                    <a:lnTo>
                      <a:pt x="1847" y="303"/>
                    </a:lnTo>
                    <a:lnTo>
                      <a:pt x="1822" y="323"/>
                    </a:lnTo>
                    <a:lnTo>
                      <a:pt x="1797" y="344"/>
                    </a:lnTo>
                    <a:lnTo>
                      <a:pt x="1774" y="366"/>
                    </a:lnTo>
                    <a:lnTo>
                      <a:pt x="1751" y="388"/>
                    </a:lnTo>
                    <a:lnTo>
                      <a:pt x="1728" y="411"/>
                    </a:lnTo>
                    <a:lnTo>
                      <a:pt x="1706" y="433"/>
                    </a:lnTo>
                    <a:lnTo>
                      <a:pt x="1685" y="458"/>
                    </a:lnTo>
                    <a:lnTo>
                      <a:pt x="1664" y="481"/>
                    </a:lnTo>
                    <a:lnTo>
                      <a:pt x="1643" y="506"/>
                    </a:lnTo>
                    <a:lnTo>
                      <a:pt x="1623" y="532"/>
                    </a:lnTo>
                    <a:lnTo>
                      <a:pt x="1604" y="557"/>
                    </a:lnTo>
                    <a:lnTo>
                      <a:pt x="1586" y="584"/>
                    </a:lnTo>
                    <a:lnTo>
                      <a:pt x="1568" y="610"/>
                    </a:lnTo>
                    <a:lnTo>
                      <a:pt x="1550" y="638"/>
                    </a:lnTo>
                    <a:lnTo>
                      <a:pt x="1533" y="665"/>
                    </a:lnTo>
                    <a:lnTo>
                      <a:pt x="1517" y="693"/>
                    </a:lnTo>
                    <a:lnTo>
                      <a:pt x="1503" y="721"/>
                    </a:lnTo>
                    <a:lnTo>
                      <a:pt x="1488" y="750"/>
                    </a:lnTo>
                    <a:lnTo>
                      <a:pt x="1474" y="778"/>
                    </a:lnTo>
                    <a:lnTo>
                      <a:pt x="1461" y="809"/>
                    </a:lnTo>
                    <a:lnTo>
                      <a:pt x="1448" y="838"/>
                    </a:lnTo>
                    <a:lnTo>
                      <a:pt x="1436" y="868"/>
                    </a:lnTo>
                    <a:lnTo>
                      <a:pt x="1425" y="899"/>
                    </a:lnTo>
                    <a:lnTo>
                      <a:pt x="1415" y="930"/>
                    </a:lnTo>
                    <a:lnTo>
                      <a:pt x="1406" y="962"/>
                    </a:lnTo>
                    <a:lnTo>
                      <a:pt x="1397" y="993"/>
                    </a:lnTo>
                    <a:lnTo>
                      <a:pt x="1389" y="1025"/>
                    </a:lnTo>
                    <a:lnTo>
                      <a:pt x="1381" y="1057"/>
                    </a:lnTo>
                    <a:lnTo>
                      <a:pt x="1376" y="1089"/>
                    </a:lnTo>
                    <a:lnTo>
                      <a:pt x="1370" y="1121"/>
                    </a:lnTo>
                    <a:lnTo>
                      <a:pt x="1366" y="1155"/>
                    </a:lnTo>
                    <a:lnTo>
                      <a:pt x="1361" y="1188"/>
                    </a:lnTo>
                    <a:lnTo>
                      <a:pt x="1358" y="1221"/>
                    </a:lnTo>
                    <a:lnTo>
                      <a:pt x="1355" y="1255"/>
                    </a:lnTo>
                    <a:lnTo>
                      <a:pt x="1354" y="1289"/>
                    </a:lnTo>
                    <a:lnTo>
                      <a:pt x="1354" y="1324"/>
                    </a:lnTo>
                    <a:lnTo>
                      <a:pt x="1354" y="1357"/>
                    </a:lnTo>
                    <a:lnTo>
                      <a:pt x="1355" y="1391"/>
                    </a:lnTo>
                    <a:lnTo>
                      <a:pt x="1358" y="1425"/>
                    </a:lnTo>
                    <a:lnTo>
                      <a:pt x="1361" y="1459"/>
                    </a:lnTo>
                    <a:lnTo>
                      <a:pt x="1366" y="1492"/>
                    </a:lnTo>
                    <a:lnTo>
                      <a:pt x="1370" y="1525"/>
                    </a:lnTo>
                    <a:lnTo>
                      <a:pt x="1376" y="1557"/>
                    </a:lnTo>
                    <a:lnTo>
                      <a:pt x="1381" y="1590"/>
                    </a:lnTo>
                    <a:lnTo>
                      <a:pt x="1389" y="1622"/>
                    </a:lnTo>
                    <a:lnTo>
                      <a:pt x="1397" y="1654"/>
                    </a:lnTo>
                    <a:lnTo>
                      <a:pt x="1406" y="1686"/>
                    </a:lnTo>
                    <a:lnTo>
                      <a:pt x="1415" y="1717"/>
                    </a:lnTo>
                    <a:lnTo>
                      <a:pt x="1425" y="1748"/>
                    </a:lnTo>
                    <a:lnTo>
                      <a:pt x="1436" y="1778"/>
                    </a:lnTo>
                    <a:lnTo>
                      <a:pt x="1448" y="1808"/>
                    </a:lnTo>
                    <a:lnTo>
                      <a:pt x="1461" y="1839"/>
                    </a:lnTo>
                    <a:lnTo>
                      <a:pt x="1474" y="1868"/>
                    </a:lnTo>
                    <a:lnTo>
                      <a:pt x="1488" y="1897"/>
                    </a:lnTo>
                    <a:lnTo>
                      <a:pt x="1503" y="1925"/>
                    </a:lnTo>
                    <a:lnTo>
                      <a:pt x="1517" y="1954"/>
                    </a:lnTo>
                    <a:lnTo>
                      <a:pt x="1533" y="1983"/>
                    </a:lnTo>
                    <a:lnTo>
                      <a:pt x="1550" y="2010"/>
                    </a:lnTo>
                    <a:lnTo>
                      <a:pt x="1568" y="2036"/>
                    </a:lnTo>
                    <a:lnTo>
                      <a:pt x="1586" y="2063"/>
                    </a:lnTo>
                    <a:lnTo>
                      <a:pt x="1604" y="2089"/>
                    </a:lnTo>
                    <a:lnTo>
                      <a:pt x="1623" y="2115"/>
                    </a:lnTo>
                    <a:lnTo>
                      <a:pt x="1643" y="2140"/>
                    </a:lnTo>
                    <a:lnTo>
                      <a:pt x="1664" y="2165"/>
                    </a:lnTo>
                    <a:lnTo>
                      <a:pt x="1685" y="2189"/>
                    </a:lnTo>
                    <a:lnTo>
                      <a:pt x="1706" y="2213"/>
                    </a:lnTo>
                    <a:lnTo>
                      <a:pt x="1728" y="2237"/>
                    </a:lnTo>
                    <a:lnTo>
                      <a:pt x="1751" y="2259"/>
                    </a:lnTo>
                    <a:lnTo>
                      <a:pt x="1774" y="2282"/>
                    </a:lnTo>
                    <a:lnTo>
                      <a:pt x="1797" y="2303"/>
                    </a:lnTo>
                    <a:lnTo>
                      <a:pt x="1822" y="2324"/>
                    </a:lnTo>
                    <a:lnTo>
                      <a:pt x="1847" y="2345"/>
                    </a:lnTo>
                    <a:lnTo>
                      <a:pt x="1873" y="2365"/>
                    </a:lnTo>
                    <a:lnTo>
                      <a:pt x="1899" y="2384"/>
                    </a:lnTo>
                    <a:lnTo>
                      <a:pt x="1925" y="2403"/>
                    </a:lnTo>
                    <a:lnTo>
                      <a:pt x="1952" y="2421"/>
                    </a:lnTo>
                    <a:lnTo>
                      <a:pt x="1979" y="2438"/>
                    </a:lnTo>
                    <a:lnTo>
                      <a:pt x="2007" y="2455"/>
                    </a:lnTo>
                    <a:lnTo>
                      <a:pt x="2035" y="2472"/>
                    </a:lnTo>
                    <a:lnTo>
                      <a:pt x="2063" y="2487"/>
                    </a:lnTo>
                    <a:lnTo>
                      <a:pt x="2092" y="2502"/>
                    </a:lnTo>
                    <a:lnTo>
                      <a:pt x="2121" y="2517"/>
                    </a:lnTo>
                    <a:lnTo>
                      <a:pt x="2152" y="2530"/>
                    </a:lnTo>
                    <a:lnTo>
                      <a:pt x="2181" y="2542"/>
                    </a:lnTo>
                    <a:lnTo>
                      <a:pt x="2212" y="2555"/>
                    </a:lnTo>
                    <a:lnTo>
                      <a:pt x="2243" y="2566"/>
                    </a:lnTo>
                    <a:lnTo>
                      <a:pt x="2274" y="2577"/>
                    </a:lnTo>
                    <a:lnTo>
                      <a:pt x="2306" y="2587"/>
                    </a:lnTo>
                    <a:lnTo>
                      <a:pt x="2338" y="2596"/>
                    </a:lnTo>
                    <a:lnTo>
                      <a:pt x="2370" y="2605"/>
                    </a:lnTo>
                    <a:lnTo>
                      <a:pt x="2402" y="2613"/>
                    </a:lnTo>
                    <a:lnTo>
                      <a:pt x="2436" y="2620"/>
                    </a:lnTo>
                    <a:lnTo>
                      <a:pt x="2469" y="2626"/>
                    </a:lnTo>
                    <a:lnTo>
                      <a:pt x="2503" y="2631"/>
                    </a:lnTo>
                    <a:lnTo>
                      <a:pt x="2536" y="2636"/>
                    </a:lnTo>
                    <a:lnTo>
                      <a:pt x="2570" y="2640"/>
                    </a:lnTo>
                    <a:lnTo>
                      <a:pt x="2605" y="2643"/>
                    </a:lnTo>
                    <a:lnTo>
                      <a:pt x="2639" y="2645"/>
                    </a:lnTo>
                    <a:lnTo>
                      <a:pt x="2673" y="2646"/>
                    </a:lnTo>
                    <a:lnTo>
                      <a:pt x="2708" y="2647"/>
                    </a:lnTo>
                    <a:close/>
                  </a:path>
                </a:pathLst>
              </a:custGeom>
              <a:solidFill>
                <a:schemeClr val="accent6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8" name=" 228"/>
              <p:cNvSpPr/>
              <p:nvPr/>
            </p:nvSpPr>
            <p:spPr>
              <a:xfrm>
                <a:off x="3054" y="4389"/>
                <a:ext cx="4327" cy="1561"/>
              </a:xfrm>
              <a:prstGeom prst="wedgeRectCallout">
                <a:avLst>
                  <a:gd name="adj1" fmla="val -52149"/>
                  <a:gd name="adj2" fmla="val 81197"/>
                </a:avLst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053" y="4439"/>
                <a:ext cx="4447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/>
                  <a:t>    </a:t>
                </a:r>
                <a:r>
                  <a:rPr lang="zh-CN" altLang="en-US" b="1">
                    <a:solidFill>
                      <a:schemeClr val="accent6"/>
                    </a:solidFill>
                  </a:rPr>
                  <a:t>全球贸易让我们失去了工作，我们要减少进口，把就业机会留在国内。</a:t>
                </a:r>
                <a:endParaRPr lang="zh-CN" altLang="en-US" b="1">
                  <a:solidFill>
                    <a:schemeClr val="accent6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698" y="4389"/>
              <a:ext cx="6195" cy="3001"/>
              <a:chOff x="8698" y="4389"/>
              <a:chExt cx="6195" cy="3001"/>
            </a:xfrm>
          </p:grpSpPr>
          <p:sp>
            <p:nvSpPr>
              <p:cNvPr id="6" name="头像"/>
              <p:cNvSpPr/>
              <p:nvPr/>
            </p:nvSpPr>
            <p:spPr bwMode="auto">
              <a:xfrm>
                <a:off x="13453" y="5950"/>
                <a:ext cx="1440" cy="1440"/>
              </a:xfrm>
              <a:custGeom>
                <a:avLst/>
                <a:gdLst>
                  <a:gd name="T0" fmla="*/ 646796 w 5367"/>
                  <a:gd name="T1" fmla="*/ 843536 h 6897"/>
                  <a:gd name="T2" fmla="*/ 520861 w 5367"/>
                  <a:gd name="T3" fmla="*/ 880824 h 6897"/>
                  <a:gd name="T4" fmla="*/ 403764 w 5367"/>
                  <a:gd name="T5" fmla="*/ 946285 h 6897"/>
                  <a:gd name="T6" fmla="*/ 297714 w 5367"/>
                  <a:gd name="T7" fmla="*/ 1036605 h 6897"/>
                  <a:gd name="T8" fmla="*/ 204644 w 5367"/>
                  <a:gd name="T9" fmla="*/ 1149850 h 6897"/>
                  <a:gd name="T10" fmla="*/ 126487 w 5367"/>
                  <a:gd name="T11" fmla="*/ 1282429 h 6897"/>
                  <a:gd name="T12" fmla="*/ 65729 w 5367"/>
                  <a:gd name="T13" fmla="*/ 1432134 h 6897"/>
                  <a:gd name="T14" fmla="*/ 23475 w 5367"/>
                  <a:gd name="T15" fmla="*/ 1595648 h 6897"/>
                  <a:gd name="T16" fmla="*/ 2209 w 5367"/>
                  <a:gd name="T17" fmla="*/ 1771316 h 6897"/>
                  <a:gd name="T18" fmla="*/ 1481389 w 5367"/>
                  <a:gd name="T19" fmla="*/ 1905000 h 6897"/>
                  <a:gd name="T20" fmla="*/ 1480009 w 5367"/>
                  <a:gd name="T21" fmla="*/ 1771316 h 6897"/>
                  <a:gd name="T22" fmla="*/ 1459020 w 5367"/>
                  <a:gd name="T23" fmla="*/ 1595648 h 6897"/>
                  <a:gd name="T24" fmla="*/ 1417041 w 5367"/>
                  <a:gd name="T25" fmla="*/ 1432134 h 6897"/>
                  <a:gd name="T26" fmla="*/ 1355731 w 5367"/>
                  <a:gd name="T27" fmla="*/ 1282429 h 6897"/>
                  <a:gd name="T28" fmla="*/ 1277850 w 5367"/>
                  <a:gd name="T29" fmla="*/ 1149850 h 6897"/>
                  <a:gd name="T30" fmla="*/ 1184780 w 5367"/>
                  <a:gd name="T31" fmla="*/ 1036605 h 6897"/>
                  <a:gd name="T32" fmla="*/ 1078730 w 5367"/>
                  <a:gd name="T33" fmla="*/ 946285 h 6897"/>
                  <a:gd name="T34" fmla="*/ 961633 w 5367"/>
                  <a:gd name="T35" fmla="*/ 880824 h 6897"/>
                  <a:gd name="T36" fmla="*/ 835422 w 5367"/>
                  <a:gd name="T37" fmla="*/ 843536 h 6897"/>
                  <a:gd name="T38" fmla="*/ 747875 w 5367"/>
                  <a:gd name="T39" fmla="*/ 731120 h 6897"/>
                  <a:gd name="T40" fmla="*/ 805043 w 5367"/>
                  <a:gd name="T41" fmla="*/ 726701 h 6897"/>
                  <a:gd name="T42" fmla="*/ 868286 w 5367"/>
                  <a:gd name="T43" fmla="*/ 711786 h 6897"/>
                  <a:gd name="T44" fmla="*/ 926559 w 5367"/>
                  <a:gd name="T45" fmla="*/ 686927 h 6897"/>
                  <a:gd name="T46" fmla="*/ 979032 w 5367"/>
                  <a:gd name="T47" fmla="*/ 653230 h 6897"/>
                  <a:gd name="T48" fmla="*/ 1024876 w 5367"/>
                  <a:gd name="T49" fmla="*/ 611246 h 6897"/>
                  <a:gd name="T50" fmla="*/ 1063264 w 5367"/>
                  <a:gd name="T51" fmla="*/ 562358 h 6897"/>
                  <a:gd name="T52" fmla="*/ 1092815 w 5367"/>
                  <a:gd name="T53" fmla="*/ 507945 h 6897"/>
                  <a:gd name="T54" fmla="*/ 1112699 w 5367"/>
                  <a:gd name="T55" fmla="*/ 448008 h 6897"/>
                  <a:gd name="T56" fmla="*/ 1121813 w 5367"/>
                  <a:gd name="T57" fmla="*/ 384204 h 6897"/>
                  <a:gd name="T58" fmla="*/ 1120432 w 5367"/>
                  <a:gd name="T59" fmla="*/ 328134 h 6897"/>
                  <a:gd name="T60" fmla="*/ 1108004 w 5367"/>
                  <a:gd name="T61" fmla="*/ 265711 h 6897"/>
                  <a:gd name="T62" fmla="*/ 1085358 w 5367"/>
                  <a:gd name="T63" fmla="*/ 207155 h 6897"/>
                  <a:gd name="T64" fmla="*/ 1053322 w 5367"/>
                  <a:gd name="T65" fmla="*/ 153847 h 6897"/>
                  <a:gd name="T66" fmla="*/ 1012725 w 5367"/>
                  <a:gd name="T67" fmla="*/ 107168 h 6897"/>
                  <a:gd name="T68" fmla="*/ 964671 w 5367"/>
                  <a:gd name="T69" fmla="*/ 67395 h 6897"/>
                  <a:gd name="T70" fmla="*/ 910541 w 5367"/>
                  <a:gd name="T71" fmla="*/ 36183 h 6897"/>
                  <a:gd name="T72" fmla="*/ 850335 w 5367"/>
                  <a:gd name="T73" fmla="*/ 14087 h 6897"/>
                  <a:gd name="T74" fmla="*/ 786263 w 5367"/>
                  <a:gd name="T75" fmla="*/ 1933 h 6897"/>
                  <a:gd name="T76" fmla="*/ 728819 w 5367"/>
                  <a:gd name="T77" fmla="*/ 276 h 6897"/>
                  <a:gd name="T78" fmla="*/ 663366 w 5367"/>
                  <a:gd name="T79" fmla="*/ 9391 h 6897"/>
                  <a:gd name="T80" fmla="*/ 602332 w 5367"/>
                  <a:gd name="T81" fmla="*/ 28726 h 6897"/>
                  <a:gd name="T82" fmla="*/ 546545 w 5367"/>
                  <a:gd name="T83" fmla="*/ 57451 h 6897"/>
                  <a:gd name="T84" fmla="*/ 496282 w 5367"/>
                  <a:gd name="T85" fmla="*/ 95015 h 6897"/>
                  <a:gd name="T86" fmla="*/ 453751 w 5367"/>
                  <a:gd name="T87" fmla="*/ 139761 h 6897"/>
                  <a:gd name="T88" fmla="*/ 418954 w 5367"/>
                  <a:gd name="T89" fmla="*/ 191411 h 6897"/>
                  <a:gd name="T90" fmla="*/ 393546 w 5367"/>
                  <a:gd name="T91" fmla="*/ 248310 h 6897"/>
                  <a:gd name="T92" fmla="*/ 378356 w 5367"/>
                  <a:gd name="T93" fmla="*/ 309628 h 6897"/>
                  <a:gd name="T94" fmla="*/ 373938 w 5367"/>
                  <a:gd name="T95" fmla="*/ 365698 h 6897"/>
                  <a:gd name="T96" fmla="*/ 380013 w 5367"/>
                  <a:gd name="T97" fmla="*/ 430054 h 6897"/>
                  <a:gd name="T98" fmla="*/ 396584 w 5367"/>
                  <a:gd name="T99" fmla="*/ 491096 h 6897"/>
                  <a:gd name="T100" fmla="*/ 423372 w 5367"/>
                  <a:gd name="T101" fmla="*/ 547719 h 6897"/>
                  <a:gd name="T102" fmla="*/ 459551 w 5367"/>
                  <a:gd name="T103" fmla="*/ 597988 h 6897"/>
                  <a:gd name="T104" fmla="*/ 503186 w 5367"/>
                  <a:gd name="T105" fmla="*/ 641905 h 6897"/>
                  <a:gd name="T106" fmla="*/ 554278 w 5367"/>
                  <a:gd name="T107" fmla="*/ 678088 h 6897"/>
                  <a:gd name="T108" fmla="*/ 610894 w 5367"/>
                  <a:gd name="T109" fmla="*/ 705709 h 6897"/>
                  <a:gd name="T110" fmla="*/ 672756 w 5367"/>
                  <a:gd name="T111" fmla="*/ 723662 h 6897"/>
                  <a:gd name="T112" fmla="*/ 738209 w 5367"/>
                  <a:gd name="T113" fmla="*/ 730844 h 689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5367" h="6897">
                    <a:moveTo>
                      <a:pt x="2684" y="3025"/>
                    </a:moveTo>
                    <a:lnTo>
                      <a:pt x="2684" y="3025"/>
                    </a:lnTo>
                    <a:lnTo>
                      <a:pt x="2615" y="3026"/>
                    </a:lnTo>
                    <a:lnTo>
                      <a:pt x="2545" y="3029"/>
                    </a:lnTo>
                    <a:lnTo>
                      <a:pt x="2478" y="3035"/>
                    </a:lnTo>
                    <a:lnTo>
                      <a:pt x="2409" y="3043"/>
                    </a:lnTo>
                    <a:lnTo>
                      <a:pt x="2342" y="3054"/>
                    </a:lnTo>
                    <a:lnTo>
                      <a:pt x="2275" y="3066"/>
                    </a:lnTo>
                    <a:lnTo>
                      <a:pt x="2209" y="3081"/>
                    </a:lnTo>
                    <a:lnTo>
                      <a:pt x="2143" y="3099"/>
                    </a:lnTo>
                    <a:lnTo>
                      <a:pt x="2077" y="3118"/>
                    </a:lnTo>
                    <a:lnTo>
                      <a:pt x="2013" y="3140"/>
                    </a:lnTo>
                    <a:lnTo>
                      <a:pt x="1949" y="3163"/>
                    </a:lnTo>
                    <a:lnTo>
                      <a:pt x="1886" y="3189"/>
                    </a:lnTo>
                    <a:lnTo>
                      <a:pt x="1823" y="3217"/>
                    </a:lnTo>
                    <a:lnTo>
                      <a:pt x="1761" y="3247"/>
                    </a:lnTo>
                    <a:lnTo>
                      <a:pt x="1700" y="3279"/>
                    </a:lnTo>
                    <a:lnTo>
                      <a:pt x="1639" y="3313"/>
                    </a:lnTo>
                    <a:lnTo>
                      <a:pt x="1579" y="3349"/>
                    </a:lnTo>
                    <a:lnTo>
                      <a:pt x="1521" y="3386"/>
                    </a:lnTo>
                    <a:lnTo>
                      <a:pt x="1462" y="3426"/>
                    </a:lnTo>
                    <a:lnTo>
                      <a:pt x="1405" y="3468"/>
                    </a:lnTo>
                    <a:lnTo>
                      <a:pt x="1348" y="3511"/>
                    </a:lnTo>
                    <a:lnTo>
                      <a:pt x="1293" y="3556"/>
                    </a:lnTo>
                    <a:lnTo>
                      <a:pt x="1237" y="3603"/>
                    </a:lnTo>
                    <a:lnTo>
                      <a:pt x="1183" y="3651"/>
                    </a:lnTo>
                    <a:lnTo>
                      <a:pt x="1131" y="3702"/>
                    </a:lnTo>
                    <a:lnTo>
                      <a:pt x="1078" y="3753"/>
                    </a:lnTo>
                    <a:lnTo>
                      <a:pt x="1027" y="3807"/>
                    </a:lnTo>
                    <a:lnTo>
                      <a:pt x="976" y="3863"/>
                    </a:lnTo>
                    <a:lnTo>
                      <a:pt x="927" y="3920"/>
                    </a:lnTo>
                    <a:lnTo>
                      <a:pt x="880" y="3978"/>
                    </a:lnTo>
                    <a:lnTo>
                      <a:pt x="833" y="4038"/>
                    </a:lnTo>
                    <a:lnTo>
                      <a:pt x="786" y="4100"/>
                    </a:lnTo>
                    <a:lnTo>
                      <a:pt x="741" y="4163"/>
                    </a:lnTo>
                    <a:lnTo>
                      <a:pt x="698" y="4227"/>
                    </a:lnTo>
                    <a:lnTo>
                      <a:pt x="655" y="4293"/>
                    </a:lnTo>
                    <a:lnTo>
                      <a:pt x="613" y="4361"/>
                    </a:lnTo>
                    <a:lnTo>
                      <a:pt x="573" y="4429"/>
                    </a:lnTo>
                    <a:lnTo>
                      <a:pt x="533" y="4499"/>
                    </a:lnTo>
                    <a:lnTo>
                      <a:pt x="495" y="4570"/>
                    </a:lnTo>
                    <a:lnTo>
                      <a:pt x="458" y="4643"/>
                    </a:lnTo>
                    <a:lnTo>
                      <a:pt x="423" y="4717"/>
                    </a:lnTo>
                    <a:lnTo>
                      <a:pt x="388" y="4791"/>
                    </a:lnTo>
                    <a:lnTo>
                      <a:pt x="356" y="4868"/>
                    </a:lnTo>
                    <a:lnTo>
                      <a:pt x="324" y="4945"/>
                    </a:lnTo>
                    <a:lnTo>
                      <a:pt x="294" y="5024"/>
                    </a:lnTo>
                    <a:lnTo>
                      <a:pt x="265" y="5104"/>
                    </a:lnTo>
                    <a:lnTo>
                      <a:pt x="238" y="5185"/>
                    </a:lnTo>
                    <a:lnTo>
                      <a:pt x="211" y="5266"/>
                    </a:lnTo>
                    <a:lnTo>
                      <a:pt x="186" y="5349"/>
                    </a:lnTo>
                    <a:lnTo>
                      <a:pt x="163" y="5433"/>
                    </a:lnTo>
                    <a:lnTo>
                      <a:pt x="141" y="5518"/>
                    </a:lnTo>
                    <a:lnTo>
                      <a:pt x="121" y="5603"/>
                    </a:lnTo>
                    <a:lnTo>
                      <a:pt x="102" y="5690"/>
                    </a:lnTo>
                    <a:lnTo>
                      <a:pt x="85" y="5777"/>
                    </a:lnTo>
                    <a:lnTo>
                      <a:pt x="69" y="5866"/>
                    </a:lnTo>
                    <a:lnTo>
                      <a:pt x="54" y="5955"/>
                    </a:lnTo>
                    <a:lnTo>
                      <a:pt x="42" y="6045"/>
                    </a:lnTo>
                    <a:lnTo>
                      <a:pt x="31" y="6136"/>
                    </a:lnTo>
                    <a:lnTo>
                      <a:pt x="22" y="6227"/>
                    </a:lnTo>
                    <a:lnTo>
                      <a:pt x="14" y="6319"/>
                    </a:lnTo>
                    <a:lnTo>
                      <a:pt x="8" y="6413"/>
                    </a:lnTo>
                    <a:lnTo>
                      <a:pt x="4" y="6506"/>
                    </a:lnTo>
                    <a:lnTo>
                      <a:pt x="1" y="6600"/>
                    </a:lnTo>
                    <a:lnTo>
                      <a:pt x="0" y="6695"/>
                    </a:lnTo>
                    <a:lnTo>
                      <a:pt x="1" y="6796"/>
                    </a:lnTo>
                    <a:lnTo>
                      <a:pt x="5" y="6897"/>
                    </a:lnTo>
                    <a:lnTo>
                      <a:pt x="5364" y="6897"/>
                    </a:lnTo>
                    <a:lnTo>
                      <a:pt x="5366" y="6796"/>
                    </a:lnTo>
                    <a:lnTo>
                      <a:pt x="5367" y="6695"/>
                    </a:lnTo>
                    <a:lnTo>
                      <a:pt x="5367" y="6600"/>
                    </a:lnTo>
                    <a:lnTo>
                      <a:pt x="5364" y="6506"/>
                    </a:lnTo>
                    <a:lnTo>
                      <a:pt x="5359" y="6413"/>
                    </a:lnTo>
                    <a:lnTo>
                      <a:pt x="5353" y="6319"/>
                    </a:lnTo>
                    <a:lnTo>
                      <a:pt x="5346" y="6227"/>
                    </a:lnTo>
                    <a:lnTo>
                      <a:pt x="5337" y="6136"/>
                    </a:lnTo>
                    <a:lnTo>
                      <a:pt x="5325" y="6045"/>
                    </a:lnTo>
                    <a:lnTo>
                      <a:pt x="5313" y="5955"/>
                    </a:lnTo>
                    <a:lnTo>
                      <a:pt x="5298" y="5866"/>
                    </a:lnTo>
                    <a:lnTo>
                      <a:pt x="5283" y="5777"/>
                    </a:lnTo>
                    <a:lnTo>
                      <a:pt x="5266" y="5690"/>
                    </a:lnTo>
                    <a:lnTo>
                      <a:pt x="5247" y="5603"/>
                    </a:lnTo>
                    <a:lnTo>
                      <a:pt x="5226" y="5518"/>
                    </a:lnTo>
                    <a:lnTo>
                      <a:pt x="5205" y="5433"/>
                    </a:lnTo>
                    <a:lnTo>
                      <a:pt x="5181" y="5349"/>
                    </a:lnTo>
                    <a:lnTo>
                      <a:pt x="5157" y="5266"/>
                    </a:lnTo>
                    <a:lnTo>
                      <a:pt x="5131" y="5185"/>
                    </a:lnTo>
                    <a:lnTo>
                      <a:pt x="5103" y="5104"/>
                    </a:lnTo>
                    <a:lnTo>
                      <a:pt x="5073" y="5024"/>
                    </a:lnTo>
                    <a:lnTo>
                      <a:pt x="5043" y="4945"/>
                    </a:lnTo>
                    <a:lnTo>
                      <a:pt x="5012" y="4868"/>
                    </a:lnTo>
                    <a:lnTo>
                      <a:pt x="4979" y="4791"/>
                    </a:lnTo>
                    <a:lnTo>
                      <a:pt x="4945" y="4717"/>
                    </a:lnTo>
                    <a:lnTo>
                      <a:pt x="4909" y="4643"/>
                    </a:lnTo>
                    <a:lnTo>
                      <a:pt x="4872" y="4570"/>
                    </a:lnTo>
                    <a:lnTo>
                      <a:pt x="4834" y="4499"/>
                    </a:lnTo>
                    <a:lnTo>
                      <a:pt x="4796" y="4429"/>
                    </a:lnTo>
                    <a:lnTo>
                      <a:pt x="4755" y="4361"/>
                    </a:lnTo>
                    <a:lnTo>
                      <a:pt x="4713" y="4293"/>
                    </a:lnTo>
                    <a:lnTo>
                      <a:pt x="4671" y="4227"/>
                    </a:lnTo>
                    <a:lnTo>
                      <a:pt x="4627" y="4163"/>
                    </a:lnTo>
                    <a:lnTo>
                      <a:pt x="4582" y="4100"/>
                    </a:lnTo>
                    <a:lnTo>
                      <a:pt x="4536" y="4038"/>
                    </a:lnTo>
                    <a:lnTo>
                      <a:pt x="4489" y="3978"/>
                    </a:lnTo>
                    <a:lnTo>
                      <a:pt x="4440" y="3920"/>
                    </a:lnTo>
                    <a:lnTo>
                      <a:pt x="4391" y="3863"/>
                    </a:lnTo>
                    <a:lnTo>
                      <a:pt x="4340" y="3807"/>
                    </a:lnTo>
                    <a:lnTo>
                      <a:pt x="4290" y="3753"/>
                    </a:lnTo>
                    <a:lnTo>
                      <a:pt x="4238" y="3702"/>
                    </a:lnTo>
                    <a:lnTo>
                      <a:pt x="4184" y="3651"/>
                    </a:lnTo>
                    <a:lnTo>
                      <a:pt x="4130" y="3603"/>
                    </a:lnTo>
                    <a:lnTo>
                      <a:pt x="4076" y="3556"/>
                    </a:lnTo>
                    <a:lnTo>
                      <a:pt x="4020" y="3511"/>
                    </a:lnTo>
                    <a:lnTo>
                      <a:pt x="3963" y="3468"/>
                    </a:lnTo>
                    <a:lnTo>
                      <a:pt x="3906" y="3426"/>
                    </a:lnTo>
                    <a:lnTo>
                      <a:pt x="3848" y="3386"/>
                    </a:lnTo>
                    <a:lnTo>
                      <a:pt x="3788" y="3349"/>
                    </a:lnTo>
                    <a:lnTo>
                      <a:pt x="3728" y="3313"/>
                    </a:lnTo>
                    <a:lnTo>
                      <a:pt x="3668" y="3279"/>
                    </a:lnTo>
                    <a:lnTo>
                      <a:pt x="3607" y="3247"/>
                    </a:lnTo>
                    <a:lnTo>
                      <a:pt x="3545" y="3217"/>
                    </a:lnTo>
                    <a:lnTo>
                      <a:pt x="3482" y="3189"/>
                    </a:lnTo>
                    <a:lnTo>
                      <a:pt x="3419" y="3163"/>
                    </a:lnTo>
                    <a:lnTo>
                      <a:pt x="3355" y="3140"/>
                    </a:lnTo>
                    <a:lnTo>
                      <a:pt x="3290" y="3118"/>
                    </a:lnTo>
                    <a:lnTo>
                      <a:pt x="3225" y="3099"/>
                    </a:lnTo>
                    <a:lnTo>
                      <a:pt x="3159" y="3081"/>
                    </a:lnTo>
                    <a:lnTo>
                      <a:pt x="3093" y="3066"/>
                    </a:lnTo>
                    <a:lnTo>
                      <a:pt x="3025" y="3054"/>
                    </a:lnTo>
                    <a:lnTo>
                      <a:pt x="2958" y="3043"/>
                    </a:lnTo>
                    <a:lnTo>
                      <a:pt x="2891" y="3035"/>
                    </a:lnTo>
                    <a:lnTo>
                      <a:pt x="2822" y="3029"/>
                    </a:lnTo>
                    <a:lnTo>
                      <a:pt x="2753" y="3026"/>
                    </a:lnTo>
                    <a:lnTo>
                      <a:pt x="2684" y="3025"/>
                    </a:lnTo>
                    <a:close/>
                    <a:moveTo>
                      <a:pt x="2708" y="2647"/>
                    </a:moveTo>
                    <a:lnTo>
                      <a:pt x="2708" y="2647"/>
                    </a:lnTo>
                    <a:lnTo>
                      <a:pt x="2743" y="2646"/>
                    </a:lnTo>
                    <a:lnTo>
                      <a:pt x="2778" y="2645"/>
                    </a:lnTo>
                    <a:lnTo>
                      <a:pt x="2813" y="2643"/>
                    </a:lnTo>
                    <a:lnTo>
                      <a:pt x="2847" y="2640"/>
                    </a:lnTo>
                    <a:lnTo>
                      <a:pt x="2882" y="2636"/>
                    </a:lnTo>
                    <a:lnTo>
                      <a:pt x="2915" y="2631"/>
                    </a:lnTo>
                    <a:lnTo>
                      <a:pt x="2949" y="2626"/>
                    </a:lnTo>
                    <a:lnTo>
                      <a:pt x="2982" y="2620"/>
                    </a:lnTo>
                    <a:lnTo>
                      <a:pt x="3014" y="2613"/>
                    </a:lnTo>
                    <a:lnTo>
                      <a:pt x="3047" y="2605"/>
                    </a:lnTo>
                    <a:lnTo>
                      <a:pt x="3079" y="2596"/>
                    </a:lnTo>
                    <a:lnTo>
                      <a:pt x="3112" y="2587"/>
                    </a:lnTo>
                    <a:lnTo>
                      <a:pt x="3144" y="2577"/>
                    </a:lnTo>
                    <a:lnTo>
                      <a:pt x="3175" y="2566"/>
                    </a:lnTo>
                    <a:lnTo>
                      <a:pt x="3205" y="2555"/>
                    </a:lnTo>
                    <a:lnTo>
                      <a:pt x="3236" y="2542"/>
                    </a:lnTo>
                    <a:lnTo>
                      <a:pt x="3266" y="2530"/>
                    </a:lnTo>
                    <a:lnTo>
                      <a:pt x="3297" y="2517"/>
                    </a:lnTo>
                    <a:lnTo>
                      <a:pt x="3326" y="2502"/>
                    </a:lnTo>
                    <a:lnTo>
                      <a:pt x="3355" y="2487"/>
                    </a:lnTo>
                    <a:lnTo>
                      <a:pt x="3383" y="2472"/>
                    </a:lnTo>
                    <a:lnTo>
                      <a:pt x="3411" y="2455"/>
                    </a:lnTo>
                    <a:lnTo>
                      <a:pt x="3439" y="2438"/>
                    </a:lnTo>
                    <a:lnTo>
                      <a:pt x="3466" y="2421"/>
                    </a:lnTo>
                    <a:lnTo>
                      <a:pt x="3493" y="2403"/>
                    </a:lnTo>
                    <a:lnTo>
                      <a:pt x="3519" y="2384"/>
                    </a:lnTo>
                    <a:lnTo>
                      <a:pt x="3545" y="2365"/>
                    </a:lnTo>
                    <a:lnTo>
                      <a:pt x="3571" y="2345"/>
                    </a:lnTo>
                    <a:lnTo>
                      <a:pt x="3596" y="2324"/>
                    </a:lnTo>
                    <a:lnTo>
                      <a:pt x="3619" y="2303"/>
                    </a:lnTo>
                    <a:lnTo>
                      <a:pt x="3643" y="2282"/>
                    </a:lnTo>
                    <a:lnTo>
                      <a:pt x="3667" y="2259"/>
                    </a:lnTo>
                    <a:lnTo>
                      <a:pt x="3689" y="2237"/>
                    </a:lnTo>
                    <a:lnTo>
                      <a:pt x="3711" y="2213"/>
                    </a:lnTo>
                    <a:lnTo>
                      <a:pt x="3733" y="2189"/>
                    </a:lnTo>
                    <a:lnTo>
                      <a:pt x="3754" y="2165"/>
                    </a:lnTo>
                    <a:lnTo>
                      <a:pt x="3774" y="2140"/>
                    </a:lnTo>
                    <a:lnTo>
                      <a:pt x="3795" y="2115"/>
                    </a:lnTo>
                    <a:lnTo>
                      <a:pt x="3814" y="2089"/>
                    </a:lnTo>
                    <a:lnTo>
                      <a:pt x="3832" y="2063"/>
                    </a:lnTo>
                    <a:lnTo>
                      <a:pt x="3850" y="2036"/>
                    </a:lnTo>
                    <a:lnTo>
                      <a:pt x="3868" y="2010"/>
                    </a:lnTo>
                    <a:lnTo>
                      <a:pt x="3884" y="1983"/>
                    </a:lnTo>
                    <a:lnTo>
                      <a:pt x="3900" y="1954"/>
                    </a:lnTo>
                    <a:lnTo>
                      <a:pt x="3915" y="1925"/>
                    </a:lnTo>
                    <a:lnTo>
                      <a:pt x="3930" y="1897"/>
                    </a:lnTo>
                    <a:lnTo>
                      <a:pt x="3944" y="1868"/>
                    </a:lnTo>
                    <a:lnTo>
                      <a:pt x="3957" y="1839"/>
                    </a:lnTo>
                    <a:lnTo>
                      <a:pt x="3970" y="1808"/>
                    </a:lnTo>
                    <a:lnTo>
                      <a:pt x="3981" y="1778"/>
                    </a:lnTo>
                    <a:lnTo>
                      <a:pt x="3993" y="1748"/>
                    </a:lnTo>
                    <a:lnTo>
                      <a:pt x="4003" y="1717"/>
                    </a:lnTo>
                    <a:lnTo>
                      <a:pt x="4012" y="1686"/>
                    </a:lnTo>
                    <a:lnTo>
                      <a:pt x="4021" y="1654"/>
                    </a:lnTo>
                    <a:lnTo>
                      <a:pt x="4029" y="1622"/>
                    </a:lnTo>
                    <a:lnTo>
                      <a:pt x="4036" y="1590"/>
                    </a:lnTo>
                    <a:lnTo>
                      <a:pt x="4042" y="1557"/>
                    </a:lnTo>
                    <a:lnTo>
                      <a:pt x="4048" y="1525"/>
                    </a:lnTo>
                    <a:lnTo>
                      <a:pt x="4052" y="1492"/>
                    </a:lnTo>
                    <a:lnTo>
                      <a:pt x="4057" y="1459"/>
                    </a:lnTo>
                    <a:lnTo>
                      <a:pt x="4060" y="1425"/>
                    </a:lnTo>
                    <a:lnTo>
                      <a:pt x="4062" y="1391"/>
                    </a:lnTo>
                    <a:lnTo>
                      <a:pt x="4063" y="1357"/>
                    </a:lnTo>
                    <a:lnTo>
                      <a:pt x="4063" y="1324"/>
                    </a:lnTo>
                    <a:lnTo>
                      <a:pt x="4063" y="1289"/>
                    </a:lnTo>
                    <a:lnTo>
                      <a:pt x="4062" y="1255"/>
                    </a:lnTo>
                    <a:lnTo>
                      <a:pt x="4060" y="1221"/>
                    </a:lnTo>
                    <a:lnTo>
                      <a:pt x="4057" y="1188"/>
                    </a:lnTo>
                    <a:lnTo>
                      <a:pt x="4052" y="1155"/>
                    </a:lnTo>
                    <a:lnTo>
                      <a:pt x="4048" y="1121"/>
                    </a:lnTo>
                    <a:lnTo>
                      <a:pt x="4042" y="1089"/>
                    </a:lnTo>
                    <a:lnTo>
                      <a:pt x="4036" y="1057"/>
                    </a:lnTo>
                    <a:lnTo>
                      <a:pt x="4029" y="1025"/>
                    </a:lnTo>
                    <a:lnTo>
                      <a:pt x="4021" y="993"/>
                    </a:lnTo>
                    <a:lnTo>
                      <a:pt x="4012" y="962"/>
                    </a:lnTo>
                    <a:lnTo>
                      <a:pt x="4003" y="930"/>
                    </a:lnTo>
                    <a:lnTo>
                      <a:pt x="3993" y="899"/>
                    </a:lnTo>
                    <a:lnTo>
                      <a:pt x="3981" y="868"/>
                    </a:lnTo>
                    <a:lnTo>
                      <a:pt x="3970" y="838"/>
                    </a:lnTo>
                    <a:lnTo>
                      <a:pt x="3957" y="809"/>
                    </a:lnTo>
                    <a:lnTo>
                      <a:pt x="3944" y="778"/>
                    </a:lnTo>
                    <a:lnTo>
                      <a:pt x="3930" y="750"/>
                    </a:lnTo>
                    <a:lnTo>
                      <a:pt x="3915" y="721"/>
                    </a:lnTo>
                    <a:lnTo>
                      <a:pt x="3900" y="693"/>
                    </a:lnTo>
                    <a:lnTo>
                      <a:pt x="3884" y="665"/>
                    </a:lnTo>
                    <a:lnTo>
                      <a:pt x="3868" y="638"/>
                    </a:lnTo>
                    <a:lnTo>
                      <a:pt x="3850" y="610"/>
                    </a:lnTo>
                    <a:lnTo>
                      <a:pt x="3832" y="584"/>
                    </a:lnTo>
                    <a:lnTo>
                      <a:pt x="3814" y="557"/>
                    </a:lnTo>
                    <a:lnTo>
                      <a:pt x="3795" y="532"/>
                    </a:lnTo>
                    <a:lnTo>
                      <a:pt x="3774" y="506"/>
                    </a:lnTo>
                    <a:lnTo>
                      <a:pt x="3754" y="481"/>
                    </a:lnTo>
                    <a:lnTo>
                      <a:pt x="3733" y="458"/>
                    </a:lnTo>
                    <a:lnTo>
                      <a:pt x="3711" y="433"/>
                    </a:lnTo>
                    <a:lnTo>
                      <a:pt x="3689" y="411"/>
                    </a:lnTo>
                    <a:lnTo>
                      <a:pt x="3667" y="388"/>
                    </a:lnTo>
                    <a:lnTo>
                      <a:pt x="3643" y="366"/>
                    </a:lnTo>
                    <a:lnTo>
                      <a:pt x="3619" y="344"/>
                    </a:lnTo>
                    <a:lnTo>
                      <a:pt x="3596" y="323"/>
                    </a:lnTo>
                    <a:lnTo>
                      <a:pt x="3571" y="303"/>
                    </a:lnTo>
                    <a:lnTo>
                      <a:pt x="3545" y="282"/>
                    </a:lnTo>
                    <a:lnTo>
                      <a:pt x="3519" y="263"/>
                    </a:lnTo>
                    <a:lnTo>
                      <a:pt x="3493" y="244"/>
                    </a:lnTo>
                    <a:lnTo>
                      <a:pt x="3466" y="226"/>
                    </a:lnTo>
                    <a:lnTo>
                      <a:pt x="3439" y="208"/>
                    </a:lnTo>
                    <a:lnTo>
                      <a:pt x="3411" y="191"/>
                    </a:lnTo>
                    <a:lnTo>
                      <a:pt x="3383" y="176"/>
                    </a:lnTo>
                    <a:lnTo>
                      <a:pt x="3355" y="160"/>
                    </a:lnTo>
                    <a:lnTo>
                      <a:pt x="3326" y="145"/>
                    </a:lnTo>
                    <a:lnTo>
                      <a:pt x="3297" y="131"/>
                    </a:lnTo>
                    <a:lnTo>
                      <a:pt x="3266" y="117"/>
                    </a:lnTo>
                    <a:lnTo>
                      <a:pt x="3236" y="104"/>
                    </a:lnTo>
                    <a:lnTo>
                      <a:pt x="3205" y="92"/>
                    </a:lnTo>
                    <a:lnTo>
                      <a:pt x="3175" y="80"/>
                    </a:lnTo>
                    <a:lnTo>
                      <a:pt x="3144" y="70"/>
                    </a:lnTo>
                    <a:lnTo>
                      <a:pt x="3112" y="60"/>
                    </a:lnTo>
                    <a:lnTo>
                      <a:pt x="3079" y="51"/>
                    </a:lnTo>
                    <a:lnTo>
                      <a:pt x="3047" y="42"/>
                    </a:lnTo>
                    <a:lnTo>
                      <a:pt x="3014" y="34"/>
                    </a:lnTo>
                    <a:lnTo>
                      <a:pt x="2982" y="27"/>
                    </a:lnTo>
                    <a:lnTo>
                      <a:pt x="2949" y="20"/>
                    </a:lnTo>
                    <a:lnTo>
                      <a:pt x="2915" y="15"/>
                    </a:lnTo>
                    <a:lnTo>
                      <a:pt x="2882" y="10"/>
                    </a:lnTo>
                    <a:lnTo>
                      <a:pt x="2847" y="7"/>
                    </a:lnTo>
                    <a:lnTo>
                      <a:pt x="2813" y="4"/>
                    </a:lnTo>
                    <a:lnTo>
                      <a:pt x="2778" y="1"/>
                    </a:lnTo>
                    <a:lnTo>
                      <a:pt x="2743" y="0"/>
                    </a:lnTo>
                    <a:lnTo>
                      <a:pt x="2708" y="0"/>
                    </a:lnTo>
                    <a:lnTo>
                      <a:pt x="2673" y="0"/>
                    </a:lnTo>
                    <a:lnTo>
                      <a:pt x="2639" y="1"/>
                    </a:lnTo>
                    <a:lnTo>
                      <a:pt x="2605" y="4"/>
                    </a:lnTo>
                    <a:lnTo>
                      <a:pt x="2570" y="7"/>
                    </a:lnTo>
                    <a:lnTo>
                      <a:pt x="2536" y="10"/>
                    </a:lnTo>
                    <a:lnTo>
                      <a:pt x="2503" y="15"/>
                    </a:lnTo>
                    <a:lnTo>
                      <a:pt x="2469" y="20"/>
                    </a:lnTo>
                    <a:lnTo>
                      <a:pt x="2436" y="27"/>
                    </a:lnTo>
                    <a:lnTo>
                      <a:pt x="2402" y="34"/>
                    </a:lnTo>
                    <a:lnTo>
                      <a:pt x="2370" y="42"/>
                    </a:lnTo>
                    <a:lnTo>
                      <a:pt x="2338" y="51"/>
                    </a:lnTo>
                    <a:lnTo>
                      <a:pt x="2306" y="60"/>
                    </a:lnTo>
                    <a:lnTo>
                      <a:pt x="2274" y="70"/>
                    </a:lnTo>
                    <a:lnTo>
                      <a:pt x="2243" y="80"/>
                    </a:lnTo>
                    <a:lnTo>
                      <a:pt x="2212" y="92"/>
                    </a:lnTo>
                    <a:lnTo>
                      <a:pt x="2181" y="104"/>
                    </a:lnTo>
                    <a:lnTo>
                      <a:pt x="2152" y="117"/>
                    </a:lnTo>
                    <a:lnTo>
                      <a:pt x="2121" y="131"/>
                    </a:lnTo>
                    <a:lnTo>
                      <a:pt x="2092" y="145"/>
                    </a:lnTo>
                    <a:lnTo>
                      <a:pt x="2063" y="160"/>
                    </a:lnTo>
                    <a:lnTo>
                      <a:pt x="2035" y="176"/>
                    </a:lnTo>
                    <a:lnTo>
                      <a:pt x="2007" y="191"/>
                    </a:lnTo>
                    <a:lnTo>
                      <a:pt x="1979" y="208"/>
                    </a:lnTo>
                    <a:lnTo>
                      <a:pt x="1952" y="226"/>
                    </a:lnTo>
                    <a:lnTo>
                      <a:pt x="1925" y="244"/>
                    </a:lnTo>
                    <a:lnTo>
                      <a:pt x="1899" y="263"/>
                    </a:lnTo>
                    <a:lnTo>
                      <a:pt x="1873" y="282"/>
                    </a:lnTo>
                    <a:lnTo>
                      <a:pt x="1847" y="303"/>
                    </a:lnTo>
                    <a:lnTo>
                      <a:pt x="1822" y="323"/>
                    </a:lnTo>
                    <a:lnTo>
                      <a:pt x="1797" y="344"/>
                    </a:lnTo>
                    <a:lnTo>
                      <a:pt x="1774" y="366"/>
                    </a:lnTo>
                    <a:lnTo>
                      <a:pt x="1751" y="388"/>
                    </a:lnTo>
                    <a:lnTo>
                      <a:pt x="1728" y="411"/>
                    </a:lnTo>
                    <a:lnTo>
                      <a:pt x="1706" y="433"/>
                    </a:lnTo>
                    <a:lnTo>
                      <a:pt x="1685" y="458"/>
                    </a:lnTo>
                    <a:lnTo>
                      <a:pt x="1664" y="481"/>
                    </a:lnTo>
                    <a:lnTo>
                      <a:pt x="1643" y="506"/>
                    </a:lnTo>
                    <a:lnTo>
                      <a:pt x="1623" y="532"/>
                    </a:lnTo>
                    <a:lnTo>
                      <a:pt x="1604" y="557"/>
                    </a:lnTo>
                    <a:lnTo>
                      <a:pt x="1586" y="584"/>
                    </a:lnTo>
                    <a:lnTo>
                      <a:pt x="1568" y="610"/>
                    </a:lnTo>
                    <a:lnTo>
                      <a:pt x="1550" y="638"/>
                    </a:lnTo>
                    <a:lnTo>
                      <a:pt x="1533" y="665"/>
                    </a:lnTo>
                    <a:lnTo>
                      <a:pt x="1517" y="693"/>
                    </a:lnTo>
                    <a:lnTo>
                      <a:pt x="1503" y="721"/>
                    </a:lnTo>
                    <a:lnTo>
                      <a:pt x="1488" y="750"/>
                    </a:lnTo>
                    <a:lnTo>
                      <a:pt x="1474" y="778"/>
                    </a:lnTo>
                    <a:lnTo>
                      <a:pt x="1461" y="809"/>
                    </a:lnTo>
                    <a:lnTo>
                      <a:pt x="1448" y="838"/>
                    </a:lnTo>
                    <a:lnTo>
                      <a:pt x="1436" y="868"/>
                    </a:lnTo>
                    <a:lnTo>
                      <a:pt x="1425" y="899"/>
                    </a:lnTo>
                    <a:lnTo>
                      <a:pt x="1415" y="930"/>
                    </a:lnTo>
                    <a:lnTo>
                      <a:pt x="1406" y="962"/>
                    </a:lnTo>
                    <a:lnTo>
                      <a:pt x="1397" y="993"/>
                    </a:lnTo>
                    <a:lnTo>
                      <a:pt x="1389" y="1025"/>
                    </a:lnTo>
                    <a:lnTo>
                      <a:pt x="1381" y="1057"/>
                    </a:lnTo>
                    <a:lnTo>
                      <a:pt x="1376" y="1089"/>
                    </a:lnTo>
                    <a:lnTo>
                      <a:pt x="1370" y="1121"/>
                    </a:lnTo>
                    <a:lnTo>
                      <a:pt x="1366" y="1155"/>
                    </a:lnTo>
                    <a:lnTo>
                      <a:pt x="1361" y="1188"/>
                    </a:lnTo>
                    <a:lnTo>
                      <a:pt x="1358" y="1221"/>
                    </a:lnTo>
                    <a:lnTo>
                      <a:pt x="1355" y="1255"/>
                    </a:lnTo>
                    <a:lnTo>
                      <a:pt x="1354" y="1289"/>
                    </a:lnTo>
                    <a:lnTo>
                      <a:pt x="1354" y="1324"/>
                    </a:lnTo>
                    <a:lnTo>
                      <a:pt x="1354" y="1357"/>
                    </a:lnTo>
                    <a:lnTo>
                      <a:pt x="1355" y="1391"/>
                    </a:lnTo>
                    <a:lnTo>
                      <a:pt x="1358" y="1425"/>
                    </a:lnTo>
                    <a:lnTo>
                      <a:pt x="1361" y="1459"/>
                    </a:lnTo>
                    <a:lnTo>
                      <a:pt x="1366" y="1492"/>
                    </a:lnTo>
                    <a:lnTo>
                      <a:pt x="1370" y="1525"/>
                    </a:lnTo>
                    <a:lnTo>
                      <a:pt x="1376" y="1557"/>
                    </a:lnTo>
                    <a:lnTo>
                      <a:pt x="1381" y="1590"/>
                    </a:lnTo>
                    <a:lnTo>
                      <a:pt x="1389" y="1622"/>
                    </a:lnTo>
                    <a:lnTo>
                      <a:pt x="1397" y="1654"/>
                    </a:lnTo>
                    <a:lnTo>
                      <a:pt x="1406" y="1686"/>
                    </a:lnTo>
                    <a:lnTo>
                      <a:pt x="1415" y="1717"/>
                    </a:lnTo>
                    <a:lnTo>
                      <a:pt x="1425" y="1748"/>
                    </a:lnTo>
                    <a:lnTo>
                      <a:pt x="1436" y="1778"/>
                    </a:lnTo>
                    <a:lnTo>
                      <a:pt x="1448" y="1808"/>
                    </a:lnTo>
                    <a:lnTo>
                      <a:pt x="1461" y="1839"/>
                    </a:lnTo>
                    <a:lnTo>
                      <a:pt x="1474" y="1868"/>
                    </a:lnTo>
                    <a:lnTo>
                      <a:pt x="1488" y="1897"/>
                    </a:lnTo>
                    <a:lnTo>
                      <a:pt x="1503" y="1925"/>
                    </a:lnTo>
                    <a:lnTo>
                      <a:pt x="1517" y="1954"/>
                    </a:lnTo>
                    <a:lnTo>
                      <a:pt x="1533" y="1983"/>
                    </a:lnTo>
                    <a:lnTo>
                      <a:pt x="1550" y="2010"/>
                    </a:lnTo>
                    <a:lnTo>
                      <a:pt x="1568" y="2036"/>
                    </a:lnTo>
                    <a:lnTo>
                      <a:pt x="1586" y="2063"/>
                    </a:lnTo>
                    <a:lnTo>
                      <a:pt x="1604" y="2089"/>
                    </a:lnTo>
                    <a:lnTo>
                      <a:pt x="1623" y="2115"/>
                    </a:lnTo>
                    <a:lnTo>
                      <a:pt x="1643" y="2140"/>
                    </a:lnTo>
                    <a:lnTo>
                      <a:pt x="1664" y="2165"/>
                    </a:lnTo>
                    <a:lnTo>
                      <a:pt x="1685" y="2189"/>
                    </a:lnTo>
                    <a:lnTo>
                      <a:pt x="1706" y="2213"/>
                    </a:lnTo>
                    <a:lnTo>
                      <a:pt x="1728" y="2237"/>
                    </a:lnTo>
                    <a:lnTo>
                      <a:pt x="1751" y="2259"/>
                    </a:lnTo>
                    <a:lnTo>
                      <a:pt x="1774" y="2282"/>
                    </a:lnTo>
                    <a:lnTo>
                      <a:pt x="1797" y="2303"/>
                    </a:lnTo>
                    <a:lnTo>
                      <a:pt x="1822" y="2324"/>
                    </a:lnTo>
                    <a:lnTo>
                      <a:pt x="1847" y="2345"/>
                    </a:lnTo>
                    <a:lnTo>
                      <a:pt x="1873" y="2365"/>
                    </a:lnTo>
                    <a:lnTo>
                      <a:pt x="1899" y="2384"/>
                    </a:lnTo>
                    <a:lnTo>
                      <a:pt x="1925" y="2403"/>
                    </a:lnTo>
                    <a:lnTo>
                      <a:pt x="1952" y="2421"/>
                    </a:lnTo>
                    <a:lnTo>
                      <a:pt x="1979" y="2438"/>
                    </a:lnTo>
                    <a:lnTo>
                      <a:pt x="2007" y="2455"/>
                    </a:lnTo>
                    <a:lnTo>
                      <a:pt x="2035" y="2472"/>
                    </a:lnTo>
                    <a:lnTo>
                      <a:pt x="2063" y="2487"/>
                    </a:lnTo>
                    <a:lnTo>
                      <a:pt x="2092" y="2502"/>
                    </a:lnTo>
                    <a:lnTo>
                      <a:pt x="2121" y="2517"/>
                    </a:lnTo>
                    <a:lnTo>
                      <a:pt x="2152" y="2530"/>
                    </a:lnTo>
                    <a:lnTo>
                      <a:pt x="2181" y="2542"/>
                    </a:lnTo>
                    <a:lnTo>
                      <a:pt x="2212" y="2555"/>
                    </a:lnTo>
                    <a:lnTo>
                      <a:pt x="2243" y="2566"/>
                    </a:lnTo>
                    <a:lnTo>
                      <a:pt x="2274" y="2577"/>
                    </a:lnTo>
                    <a:lnTo>
                      <a:pt x="2306" y="2587"/>
                    </a:lnTo>
                    <a:lnTo>
                      <a:pt x="2338" y="2596"/>
                    </a:lnTo>
                    <a:lnTo>
                      <a:pt x="2370" y="2605"/>
                    </a:lnTo>
                    <a:lnTo>
                      <a:pt x="2402" y="2613"/>
                    </a:lnTo>
                    <a:lnTo>
                      <a:pt x="2436" y="2620"/>
                    </a:lnTo>
                    <a:lnTo>
                      <a:pt x="2469" y="2626"/>
                    </a:lnTo>
                    <a:lnTo>
                      <a:pt x="2503" y="2631"/>
                    </a:lnTo>
                    <a:lnTo>
                      <a:pt x="2536" y="2636"/>
                    </a:lnTo>
                    <a:lnTo>
                      <a:pt x="2570" y="2640"/>
                    </a:lnTo>
                    <a:lnTo>
                      <a:pt x="2605" y="2643"/>
                    </a:lnTo>
                    <a:lnTo>
                      <a:pt x="2639" y="2645"/>
                    </a:lnTo>
                    <a:lnTo>
                      <a:pt x="2673" y="2646"/>
                    </a:lnTo>
                    <a:lnTo>
                      <a:pt x="2708" y="2647"/>
                    </a:lnTo>
                    <a:close/>
                  </a:path>
                </a:pathLst>
              </a:custGeom>
              <a:solidFill>
                <a:schemeClr val="accent6"/>
              </a:solidFill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 228"/>
              <p:cNvSpPr/>
              <p:nvPr/>
            </p:nvSpPr>
            <p:spPr>
              <a:xfrm>
                <a:off x="8742" y="4389"/>
                <a:ext cx="4391" cy="1443"/>
              </a:xfrm>
              <a:prstGeom prst="wedgeRectCallout">
                <a:avLst>
                  <a:gd name="adj1" fmla="val 63163"/>
                  <a:gd name="adj2" fmla="val 107657"/>
                </a:avLst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8698" y="4389"/>
                <a:ext cx="4480" cy="1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/>
                  <a:t>   </a:t>
                </a:r>
                <a:r>
                  <a:rPr lang="en-US" altLang="zh-CN" sz="2000" b="1">
                    <a:solidFill>
                      <a:schemeClr val="accent6"/>
                    </a:solidFill>
                  </a:rPr>
                  <a:t> </a:t>
                </a:r>
                <a:r>
                  <a:rPr lang="zh-CN" altLang="en-US" sz="2000" b="1">
                    <a:solidFill>
                      <a:schemeClr val="accent6"/>
                    </a:solidFill>
                  </a:rPr>
                  <a:t>彼此合作能够推进共同发展，增加就业机会。</a:t>
                </a:r>
                <a:endParaRPr lang="zh-CN" altLang="en-US" sz="2000" b="1">
                  <a:solidFill>
                    <a:schemeClr val="accent6"/>
                  </a:solidFill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289560" y="5181600"/>
            <a:ext cx="8761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/>
                </a:solidFill>
              </a:rPr>
              <a:t>问：对此，你怎么看？说明你的理由。</a:t>
            </a:r>
            <a:endParaRPr lang="zh-CN" altLang="en-US" sz="4000" b="1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 flipH="1" flipV="1">
            <a:off x="95250" y="441960"/>
            <a:ext cx="661035" cy="272415"/>
          </a:xfrm>
          <a:prstGeom prst="triangle">
            <a:avLst/>
          </a:prstGeom>
          <a:solidFill>
            <a:srgbClr val="4A966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659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1318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6977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2636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8295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4017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9676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5335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rgbClr val="2223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975" y="144145"/>
            <a:ext cx="73666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accent6"/>
                </a:solidFill>
              </a:rPr>
              <a:t>如何构建人类命运共同体</a:t>
            </a:r>
            <a:endParaRPr lang="zh-CN" altLang="en-US" sz="4800" b="1">
              <a:solidFill>
                <a:schemeClr val="accent6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560" y="908685"/>
            <a:ext cx="120592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</a:t>
            </a:r>
            <a:r>
              <a:rPr lang="en-US" altLang="zh-CN" sz="4000">
                <a:solidFill>
                  <a:schemeClr val="accent6"/>
                </a:solidFill>
              </a:rPr>
              <a:t>   </a:t>
            </a:r>
            <a:endParaRPr lang="zh-CN" altLang="en-US" sz="4000">
              <a:solidFill>
                <a:schemeClr val="accent6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25" y="796290"/>
            <a:ext cx="12021185" cy="680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40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各国应坚持对话协商，建设一个持久和平的世界；</a:t>
            </a:r>
            <a:endParaRPr lang="zh-CN" altLang="en-US" sz="4000" b="1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4400" b="1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4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②坚持共建共享，建设一个普遍安全的世界；</a:t>
            </a:r>
            <a:endParaRPr lang="zh-CN" altLang="en-US" sz="4400" b="1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4400" b="1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4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③坚持合作共赢，建设一个共同繁荣的世界；</a:t>
            </a:r>
            <a:endParaRPr lang="zh-CN" altLang="en-US" sz="4400" b="1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4400" b="1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4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④坚持交流互鉴，建设一个开放包容的世界；</a:t>
            </a:r>
            <a:endParaRPr lang="zh-CN" altLang="en-US" sz="4400" b="1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4400" b="1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4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⑤坚持绿色低碳，建设一个清洁美丽的世界。</a:t>
            </a:r>
            <a:endParaRPr lang="zh-CN" altLang="en-US" sz="4400" b="1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4400" b="1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 flipH="1" flipV="1">
            <a:off x="95250" y="441960"/>
            <a:ext cx="661035" cy="272415"/>
          </a:xfrm>
          <a:prstGeom prst="triangle">
            <a:avLst/>
          </a:prstGeom>
          <a:solidFill>
            <a:srgbClr val="4A966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659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1318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6977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2636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8295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4017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9676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5335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rgbClr val="2223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3190" y="144145"/>
            <a:ext cx="12058650" cy="6337935"/>
            <a:chOff x="194" y="227"/>
            <a:chExt cx="18990" cy="9981"/>
          </a:xfrm>
        </p:grpSpPr>
        <p:sp>
          <p:nvSpPr>
            <p:cNvPr id="2" name="文本框 1"/>
            <p:cNvSpPr txBox="1"/>
            <p:nvPr/>
          </p:nvSpPr>
          <p:spPr>
            <a:xfrm>
              <a:off x="885" y="227"/>
              <a:ext cx="4769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800" b="1">
                  <a:solidFill>
                    <a:schemeClr val="accent6"/>
                  </a:solidFill>
                </a:rPr>
                <a:t>相关链接</a:t>
              </a:r>
              <a:endParaRPr lang="zh-CN" altLang="en-US" sz="4800" b="1">
                <a:solidFill>
                  <a:schemeClr val="accent6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94" y="1534"/>
              <a:ext cx="18991" cy="8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fontAlgn="auto"/>
              <a:r>
                <a:rPr lang="en-US" altLang="zh-CN"/>
                <a:t> </a:t>
              </a:r>
              <a:r>
                <a:rPr lang="en-US" altLang="zh-CN" sz="4000" b="1">
                  <a:solidFill>
                    <a:schemeClr val="accent6"/>
                  </a:solidFill>
                </a:rPr>
                <a:t>    2017</a:t>
              </a:r>
              <a:r>
                <a:rPr lang="zh-CN" altLang="en-US" sz="4000" b="1">
                  <a:solidFill>
                    <a:schemeClr val="accent6"/>
                  </a:solidFill>
                </a:rPr>
                <a:t>年，</a:t>
              </a:r>
              <a:r>
                <a:rPr lang="en-US" altLang="zh-CN" sz="4000" b="1">
                  <a:solidFill>
                    <a:schemeClr val="accent6"/>
                  </a:solidFill>
                </a:rPr>
                <a:t>“</a:t>
              </a:r>
              <a:r>
                <a:rPr lang="zh-CN" altLang="en-US" sz="4000" b="1">
                  <a:solidFill>
                    <a:schemeClr val="accent6"/>
                  </a:solidFill>
                </a:rPr>
                <a:t>一带一路</a:t>
              </a:r>
              <a:r>
                <a:rPr lang="en-US" altLang="zh-CN" sz="4000" b="1">
                  <a:solidFill>
                    <a:schemeClr val="accent6"/>
                  </a:solidFill>
                </a:rPr>
                <a:t>”</a:t>
              </a:r>
              <a:r>
                <a:rPr lang="zh-CN" altLang="en-US" sz="4000" b="1">
                  <a:solidFill>
                    <a:schemeClr val="accent6"/>
                  </a:solidFill>
                </a:rPr>
                <a:t>国际合作高峰论坛、金砖国家领导人厦门会晤、中国共产党与世界政党高层对话会等会议先后在我国召开。同时，国家主席习近平也出席了达沃斯世界经济论坛年会，并在联合国日内瓦总部作了重要讲话，还出席了二十国集团领导人峰会、亚太经合组织领导人非正式会议等一系列重要的国际会议。在这些不同场合，有关各方都赞成共同推动构建人类命运共同体，以造福世界各国人民。</a:t>
              </a:r>
              <a:r>
                <a:rPr lang="en-US" altLang="zh-CN" sz="4000" b="1">
                  <a:solidFill>
                    <a:schemeClr val="accent6"/>
                  </a:solidFill>
                </a:rPr>
                <a:t> </a:t>
              </a:r>
              <a:r>
                <a:rPr lang="en-US" altLang="zh-CN" sz="7200" b="1">
                  <a:solidFill>
                    <a:schemeClr val="accent6"/>
                  </a:solidFill>
                </a:rPr>
                <a:t>   </a:t>
              </a:r>
              <a:endParaRPr lang="en-US" altLang="zh-CN" sz="7200" b="1">
                <a:solidFill>
                  <a:schemeClr val="accent6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 flipH="1" flipV="1">
            <a:off x="95250" y="281940"/>
            <a:ext cx="661035" cy="272415"/>
          </a:xfrm>
          <a:prstGeom prst="triangle">
            <a:avLst/>
          </a:prstGeom>
          <a:solidFill>
            <a:srgbClr val="4A966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659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1318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6977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2636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8295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4017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9676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5335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rgbClr val="2223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975" y="3175"/>
            <a:ext cx="67614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accent6"/>
                </a:solidFill>
              </a:rPr>
              <a:t>人类命运共同体的影响</a:t>
            </a:r>
            <a:endParaRPr lang="zh-CN" altLang="en-US" sz="4800" b="1">
              <a:solidFill>
                <a:schemeClr val="accent6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5110" y="918845"/>
            <a:ext cx="11860530" cy="5724525"/>
            <a:chOff x="386" y="1447"/>
            <a:chExt cx="18678" cy="9015"/>
          </a:xfrm>
        </p:grpSpPr>
        <p:sp>
          <p:nvSpPr>
            <p:cNvPr id="4" name="文本框 3"/>
            <p:cNvSpPr txBox="1"/>
            <p:nvPr/>
          </p:nvSpPr>
          <p:spPr>
            <a:xfrm>
              <a:off x="386" y="1447"/>
              <a:ext cx="18679" cy="6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         </a:t>
              </a:r>
              <a:r>
                <a:rPr lang="zh-CN" altLang="en-US" sz="4000" b="1">
                  <a:solidFill>
                    <a:schemeClr val="accent6"/>
                  </a:solidFill>
                </a:rPr>
                <a:t>人类只有一个地球，各国共处一个世界。由中国首倡的构建人类命运共同体理念，充分表达了人类追求和平与发展的愿望，为解决人类面临的共同问题提供了宝贵的思路，为人类未来发展提出了具有重要价值的构想，为人类共同美好的未来指明了方向。这一理念被写入多个联合国决议，得到了国际社会的广泛认同。</a:t>
              </a:r>
              <a:endParaRPr lang="zh-CN" altLang="en-US" sz="4000" b="1">
                <a:solidFill>
                  <a:schemeClr val="accent6"/>
                </a:solidFill>
              </a:endParaRPr>
            </a:p>
          </p:txBody>
        </p:sp>
        <p:pic>
          <p:nvPicPr>
            <p:cNvPr id="5" name="图片 4" descr="t01d3d8412e8d5fc11d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163" y="7330"/>
              <a:ext cx="6996" cy="3133"/>
            </a:xfrm>
            <a:prstGeom prst="rect">
              <a:avLst/>
            </a:prstGeom>
          </p:spPr>
        </p:pic>
      </p:grpSp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88955" y="6472555"/>
            <a:ext cx="1481455" cy="18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 flipH="1" flipV="1">
            <a:off x="95250" y="441960"/>
            <a:ext cx="661035" cy="272415"/>
          </a:xfrm>
          <a:prstGeom prst="triangle">
            <a:avLst/>
          </a:prstGeom>
          <a:solidFill>
            <a:srgbClr val="4A966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659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1318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6977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2636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8295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4017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9676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5335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rgbClr val="2223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2235" y="144145"/>
            <a:ext cx="12058650" cy="5288280"/>
            <a:chOff x="161" y="227"/>
            <a:chExt cx="18990" cy="8328"/>
          </a:xfrm>
        </p:grpSpPr>
        <p:sp>
          <p:nvSpPr>
            <p:cNvPr id="2" name="文本框 1"/>
            <p:cNvSpPr txBox="1"/>
            <p:nvPr/>
          </p:nvSpPr>
          <p:spPr>
            <a:xfrm>
              <a:off x="885" y="227"/>
              <a:ext cx="4830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>
                  <a:solidFill>
                    <a:schemeClr val="accent6"/>
                  </a:solidFill>
                </a:rPr>
                <a:t>阅读感悟</a:t>
              </a:r>
              <a:endParaRPr lang="zh-CN" altLang="en-US" sz="5400">
                <a:solidFill>
                  <a:schemeClr val="accent6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1" y="1627"/>
              <a:ext cx="18991" cy="6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   </a:t>
              </a:r>
              <a:r>
                <a:rPr lang="en-US" altLang="zh-CN" sz="4000">
                  <a:solidFill>
                    <a:schemeClr val="accent6"/>
                  </a:solidFill>
                </a:rPr>
                <a:t>   “</a:t>
              </a:r>
              <a:r>
                <a:rPr lang="zh-CN" altLang="en-US" sz="4000">
                  <a:solidFill>
                    <a:schemeClr val="accent6"/>
                  </a:solidFill>
                </a:rPr>
                <a:t>善学者尽其理，善行者究其难</a:t>
              </a:r>
              <a:r>
                <a:rPr lang="en-US" altLang="zh-CN" sz="4000">
                  <a:solidFill>
                    <a:schemeClr val="accent6"/>
                  </a:solidFill>
                </a:rPr>
                <a:t>”</a:t>
              </a:r>
              <a:r>
                <a:rPr lang="zh-CN" altLang="en-US" sz="4000">
                  <a:solidFill>
                    <a:schemeClr val="accent6"/>
                  </a:solidFill>
                </a:rPr>
                <a:t>。</a:t>
              </a:r>
              <a:r>
                <a:rPr lang="en-US" altLang="zh-CN" sz="4000">
                  <a:solidFill>
                    <a:schemeClr val="accent6"/>
                  </a:solidFill>
                </a:rPr>
                <a:t>“</a:t>
              </a:r>
              <a:r>
                <a:rPr lang="zh-CN" altLang="en-US" sz="4000">
                  <a:solidFill>
                    <a:schemeClr val="accent6"/>
                  </a:solidFill>
                </a:rPr>
                <a:t>构建人类命运共同体是一个美好的目标，也是一个需要一代又一代人接力跑才能实现的目标。</a:t>
              </a:r>
              <a:r>
                <a:rPr lang="en-US" altLang="zh-CN" sz="4000">
                  <a:solidFill>
                    <a:schemeClr val="accent6"/>
                  </a:solidFill>
                </a:rPr>
                <a:t>”</a:t>
              </a:r>
              <a:r>
                <a:rPr lang="zh-CN" altLang="en-US" sz="4000">
                  <a:solidFill>
                    <a:schemeClr val="accent6"/>
                  </a:solidFill>
                </a:rPr>
                <a:t>在共创人类美好未来的历史征程中，中国将继续以诚相待、以信取人，以自身行动凝聚感召力与引导力，用源自东方哲学沃土的智慧为推动全球发展创造更多新机遇、提供更多新贡献。</a:t>
              </a:r>
              <a:endParaRPr lang="zh-CN" altLang="en-US" sz="4000">
                <a:solidFill>
                  <a:schemeClr val="accent6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-1" y="0"/>
            <a:ext cx="2289538" cy="22934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9042829" y="3902454"/>
            <a:ext cx="3149171" cy="2955546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5410200" y="2070997"/>
            <a:ext cx="1371600" cy="1371600"/>
            <a:chOff x="5410199" y="1758766"/>
            <a:chExt cx="1371600" cy="1371600"/>
          </a:xfrm>
        </p:grpSpPr>
        <p:sp>
          <p:nvSpPr>
            <p:cNvPr id="42" name="菱形 41"/>
            <p:cNvSpPr/>
            <p:nvPr/>
          </p:nvSpPr>
          <p:spPr>
            <a:xfrm>
              <a:off x="5410199" y="1758766"/>
              <a:ext cx="1371600" cy="1371600"/>
            </a:xfrm>
            <a:prstGeom prst="diamond">
              <a:avLst/>
            </a:prstGeom>
            <a:solidFill>
              <a:srgbClr val="4A9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638182" y="1982901"/>
              <a:ext cx="91563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sz="5400" dirty="0">
                  <a:solidFill>
                    <a:schemeClr val="bg1"/>
                  </a:solidFill>
                  <a:latin typeface="+mn-ea"/>
                  <a:cs typeface="IrisUPC" panose="020B0604020202020204" pitchFamily="34" charset="-34"/>
                </a:rPr>
                <a:t>02</a:t>
              </a:r>
              <a:endParaRPr lang="en-US" altLang="zh-CN" sz="5400" dirty="0">
                <a:solidFill>
                  <a:schemeClr val="bg1"/>
                </a:solidFill>
                <a:latin typeface="+mn-ea"/>
                <a:cs typeface="IrisUPC" panose="020B0604020202020204" pitchFamily="34" charset="-34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37915" y="3442335"/>
            <a:ext cx="57556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关心共同命运</a:t>
            </a:r>
            <a:endParaRPr lang="zh-CN" altLang="en-US" sz="6000">
              <a:ln w="10160">
                <a:solidFill>
                  <a:schemeClr val="accent5"/>
                </a:solidFill>
                <a:prstDash val="solid"/>
              </a:ln>
              <a:solidFill>
                <a:schemeClr val="accent6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0" y="0"/>
            <a:ext cx="1930400" cy="1933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9485630" y="4318000"/>
            <a:ext cx="2706370" cy="2540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4310" y="582295"/>
            <a:ext cx="102069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chemeClr val="accent6"/>
                </a:solidFill>
              </a:rPr>
              <a:t>构建人类命运共同体，我们需要做什么？</a:t>
            </a:r>
            <a:endParaRPr lang="zh-CN" altLang="zh-CN" sz="4400" b="1">
              <a:solidFill>
                <a:schemeClr val="accent6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00380" y="1750695"/>
            <a:ext cx="11085830" cy="4671695"/>
            <a:chOff x="788" y="2757"/>
            <a:chExt cx="17458" cy="7357"/>
          </a:xfrm>
        </p:grpSpPr>
        <p:sp>
          <p:nvSpPr>
            <p:cNvPr id="3" name="文本框 2"/>
            <p:cNvSpPr txBox="1"/>
            <p:nvPr/>
          </p:nvSpPr>
          <p:spPr>
            <a:xfrm>
              <a:off x="788" y="2757"/>
              <a:ext cx="17458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chemeClr val="accent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①需要世界各国的一致行动，而且需要各国人民间的相互信任、守望相助和共同担当。</a:t>
              </a:r>
              <a:endParaRPr lang="zh-CN" altLang="en-US" sz="40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88" y="5984"/>
              <a:ext cx="12869" cy="4130"/>
              <a:chOff x="788" y="5984"/>
              <a:chExt cx="12869" cy="4130"/>
            </a:xfrm>
          </p:grpSpPr>
          <p:pic>
            <p:nvPicPr>
              <p:cNvPr id="4" name="图片 3" descr="t010b62594c922f286a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8" y="5984"/>
                <a:ext cx="5918" cy="4130"/>
              </a:xfrm>
              <a:prstGeom prst="rect">
                <a:avLst/>
              </a:prstGeom>
            </p:spPr>
          </p:pic>
          <p:pic>
            <p:nvPicPr>
              <p:cNvPr id="7" name="图片 6" descr="t017fc8ec857207a46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27" y="5984"/>
                <a:ext cx="6631" cy="4129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-1" y="0"/>
            <a:ext cx="2289538" cy="22934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9042829" y="3902454"/>
            <a:ext cx="3149171" cy="2955546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092960" y="1844040"/>
            <a:ext cx="7075170" cy="32575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2960" y="2829560"/>
            <a:ext cx="707517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accent6"/>
                </a:solidFill>
                <a:effectLst>
                  <a:glow rad="139700">
                    <a:srgbClr val="70AD47">
                      <a:satMod val="175000"/>
                      <a:alpha val="40000"/>
                    </a:srgbClr>
                  </a:glow>
                </a:effectLst>
              </a:rPr>
              <a:t>2.2</a:t>
            </a:r>
            <a:r>
              <a:rPr lang="zh-CN" altLang="en-US" sz="7200" b="1">
                <a:solidFill>
                  <a:schemeClr val="accent6"/>
                </a:solidFill>
                <a:effectLst>
                  <a:glow rad="139700">
                    <a:srgbClr val="70AD47">
                      <a:satMod val="175000"/>
                      <a:alpha val="40000"/>
                    </a:srgbClr>
                  </a:glow>
                </a:effectLst>
              </a:rPr>
              <a:t>谋求互利共赢</a:t>
            </a:r>
            <a:endParaRPr lang="zh-CN" altLang="en-US" sz="7200" b="1">
              <a:solidFill>
                <a:schemeClr val="accent6"/>
              </a:solidFill>
              <a:effectLst>
                <a:glow rad="139700">
                  <a:srgbClr val="70AD47">
                    <a:satMod val="175000"/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0" y="0"/>
            <a:ext cx="1609090" cy="1611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9912985" y="4719320"/>
            <a:ext cx="2279015" cy="213868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47980" y="68580"/>
            <a:ext cx="11751310" cy="6665595"/>
            <a:chOff x="548" y="108"/>
            <a:chExt cx="18506" cy="10497"/>
          </a:xfrm>
        </p:grpSpPr>
        <p:sp>
          <p:nvSpPr>
            <p:cNvPr id="3" name="文本框 2"/>
            <p:cNvSpPr txBox="1"/>
            <p:nvPr/>
          </p:nvSpPr>
          <p:spPr>
            <a:xfrm>
              <a:off x="2351" y="108"/>
              <a:ext cx="4420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80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6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情景探究</a:t>
              </a:r>
              <a:endParaRPr lang="zh-CN" altLang="en-US" sz="48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48" y="1121"/>
              <a:ext cx="18506" cy="9484"/>
              <a:chOff x="548" y="1121"/>
              <a:chExt cx="18506" cy="9484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2534" y="1121"/>
                <a:ext cx="16521" cy="6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/>
                  <a:t>         </a:t>
                </a:r>
                <a:r>
                  <a:rPr lang="en-US" altLang="zh-CN" sz="440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chemeClr val="accent6"/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</a:rPr>
                  <a:t>2011</a:t>
                </a:r>
                <a:r>
                  <a:rPr lang="zh-CN" altLang="en-US" sz="440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chemeClr val="accent6"/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</a:rPr>
                  <a:t>年以来，中东、北非的难民潮牵动全球，数以百万计的民众颠沛流离。为了逃避战乱之苦，一些父母带着年幼的孩子偷渡前往欧洲，有的却在路途中葬身大海。他们的遭遇引发了人们深深的同情和思考。</a:t>
                </a:r>
                <a:endParaRPr lang="zh-CN" altLang="en-US" sz="440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6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548" y="7353"/>
                <a:ext cx="15240" cy="3253"/>
                <a:chOff x="548" y="7353"/>
                <a:chExt cx="15240" cy="3253"/>
              </a:xfrm>
            </p:grpSpPr>
            <p:pic>
              <p:nvPicPr>
                <p:cNvPr id="7" name="图片 6" descr="t0186dfa6fbc89b4a7b"/>
                <p:cNvPicPr>
                  <a:picLocks noChangeAspect="1"/>
                </p:cNvPicPr>
                <p:nvPr/>
              </p:nvPicPr>
              <p:blipFill>
                <a:blip r:embed="rId3"/>
                <a:srcRect t="12083" b="16125"/>
                <a:stretch>
                  <a:fillRect/>
                </a:stretch>
              </p:blipFill>
              <p:spPr>
                <a:xfrm>
                  <a:off x="548" y="7354"/>
                  <a:ext cx="5500" cy="3253"/>
                </a:xfrm>
                <a:prstGeom prst="roundRect">
                  <a:avLst/>
                </a:prstGeom>
              </p:spPr>
            </p:pic>
            <p:pic>
              <p:nvPicPr>
                <p:cNvPr id="8" name="图片 7" descr="t0165ae445f5b89de50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048" y="7354"/>
                  <a:ext cx="5248" cy="3246"/>
                </a:xfrm>
                <a:prstGeom prst="roundRect">
                  <a:avLst/>
                </a:prstGeom>
              </p:spPr>
            </p:pic>
            <p:pic>
              <p:nvPicPr>
                <p:cNvPr id="10" name="图片 9" descr="t01d5ccf7421e99bfb0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1296" y="7353"/>
                  <a:ext cx="4493" cy="3247"/>
                </a:xfrm>
                <a:prstGeom prst="roundRect">
                  <a:avLst/>
                </a:prstGeom>
              </p:spPr>
            </p:pic>
          </p:grpSp>
        </p:grpSp>
      </p:grpSp>
      <p:pic>
        <p:nvPicPr>
          <p:cNvPr id="2" name="内容占位符 1"/>
          <p:cNvPicPr>
            <a:picLocks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0688955" y="6472555"/>
            <a:ext cx="1481455" cy="18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0" y="0"/>
            <a:ext cx="1790065" cy="1793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9869805" y="4678045"/>
            <a:ext cx="2322195" cy="21799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71320" y="173990"/>
            <a:ext cx="1039558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问：难民的遭遇为什么能引发人们深深的同情和思考？</a:t>
            </a:r>
            <a:endParaRPr lang="zh-CN" altLang="en-US" sz="4400" b="1">
              <a:ln w="10160">
                <a:solidFill>
                  <a:schemeClr val="accent5"/>
                </a:solidFill>
                <a:prstDash val="solid"/>
              </a:ln>
              <a:solidFill>
                <a:schemeClr val="accent6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6240" y="1835785"/>
            <a:ext cx="113982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/>
                </a:solidFill>
              </a:rPr>
              <a:t>答：</a:t>
            </a:r>
            <a:r>
              <a:rPr lang="zh-CN" altLang="en-US" sz="40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4000" b="1">
                <a:solidFill>
                  <a:schemeClr val="accent6"/>
                </a:solidFill>
              </a:rPr>
              <a:t>难民的遭遇反映的是社会制度问题，也是民生问题，更反映一个国家对事件的反应速度和处理能力，所以才引起人们同情和多多考量。</a:t>
            </a:r>
            <a:endParaRPr lang="zh-CN" altLang="en-US" sz="4000" b="1">
              <a:solidFill>
                <a:schemeClr val="accent6"/>
              </a:solidFill>
            </a:endParaRPr>
          </a:p>
          <a:p>
            <a:r>
              <a:rPr lang="zh-CN" altLang="en-US" sz="40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4000" b="1">
                <a:solidFill>
                  <a:schemeClr val="accent6"/>
                </a:solidFill>
                <a:sym typeface="+mn-ea"/>
              </a:rPr>
              <a:t>关注他人的命运，把他人看成同我们一样的人，理解他人的痛苦与快乐，看到生命中共同的渴望，增进包容与合作。</a:t>
            </a:r>
            <a:endParaRPr lang="zh-CN" altLang="en-US" sz="4000" b="1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0" y="0"/>
            <a:ext cx="1930400" cy="1933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9848215" y="4657725"/>
            <a:ext cx="2343785" cy="22002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66570" y="153035"/>
            <a:ext cx="5631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accent6"/>
                </a:solidFill>
              </a:rPr>
              <a:t>出现难民问题的原因</a:t>
            </a:r>
            <a:endParaRPr lang="zh-CN" altLang="en-US" sz="4400" b="1">
              <a:solidFill>
                <a:schemeClr val="accent6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51660" y="1155065"/>
            <a:ext cx="794829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</a:t>
            </a:r>
            <a:r>
              <a:rPr lang="zh-CN" altLang="en-US" sz="3200" b="1">
                <a:solidFill>
                  <a:schemeClr val="accent6"/>
                </a:solidFill>
              </a:rPr>
              <a:t>在历史上很早就出现了难民，但难民问题成为世界性的问题是从20世纪开始的。本世纪的难民最早产生于欧洲，第二次世界大战后难民的数量不断增加，遍布于世界各地。</a:t>
            </a:r>
            <a:endParaRPr lang="zh-CN" altLang="en-US" sz="3200" b="1">
              <a:solidFill>
                <a:schemeClr val="accent6"/>
              </a:solidFill>
            </a:endParaRPr>
          </a:p>
          <a:p>
            <a:r>
              <a:rPr lang="zh-CN" altLang="en-US" sz="3200" b="1">
                <a:solidFill>
                  <a:schemeClr val="accent6"/>
                </a:solidFill>
              </a:rPr>
              <a:t>难民产生的主要原因包括:</a:t>
            </a:r>
            <a:endParaRPr lang="zh-CN" altLang="en-US" sz="3200" b="1">
              <a:solidFill>
                <a:schemeClr val="accent6"/>
              </a:solidFill>
            </a:endParaRPr>
          </a:p>
          <a:p>
            <a:r>
              <a:rPr lang="zh-CN" altLang="en-US" sz="3200" b="1">
                <a:solidFill>
                  <a:schemeClr val="accent6"/>
                </a:solidFill>
              </a:rPr>
              <a:t>①政治原因和种族迫害</a:t>
            </a:r>
            <a:endParaRPr lang="zh-CN" altLang="en-US" sz="3200" b="1">
              <a:solidFill>
                <a:schemeClr val="accent6"/>
              </a:solidFill>
            </a:endParaRPr>
          </a:p>
          <a:p>
            <a:endParaRPr lang="zh-CN" altLang="en-US" sz="3200" b="1">
              <a:solidFill>
                <a:schemeClr val="accent6"/>
              </a:solidFill>
            </a:endParaRPr>
          </a:p>
          <a:p>
            <a:r>
              <a:rPr lang="zh-CN" altLang="en-US" sz="3200" b="1">
                <a:solidFill>
                  <a:schemeClr val="accent6"/>
                </a:solidFill>
              </a:rPr>
              <a:t>②战争</a:t>
            </a:r>
            <a:endParaRPr lang="zh-CN" altLang="en-US" sz="3200" b="1">
              <a:solidFill>
                <a:schemeClr val="accent6"/>
              </a:solidFill>
            </a:endParaRPr>
          </a:p>
          <a:p>
            <a:endParaRPr lang="zh-CN" altLang="en-US" sz="3200" b="1">
              <a:solidFill>
                <a:schemeClr val="accent6"/>
              </a:solidFill>
            </a:endParaRPr>
          </a:p>
          <a:p>
            <a:r>
              <a:rPr lang="zh-CN" altLang="en-US" sz="3200" b="1">
                <a:solidFill>
                  <a:schemeClr val="accent6"/>
                </a:solidFill>
              </a:rPr>
              <a:t>③自然灾害</a:t>
            </a:r>
            <a:endParaRPr lang="zh-CN" altLang="en-US" sz="3200" b="1">
              <a:solidFill>
                <a:schemeClr val="accent6"/>
              </a:solidFill>
            </a:endParaRPr>
          </a:p>
          <a:p>
            <a:endParaRPr lang="zh-CN" altLang="en-US" sz="3200" b="1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0" y="0"/>
            <a:ext cx="1930400" cy="1933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9848215" y="4657725"/>
            <a:ext cx="2343785" cy="22002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4310" y="582295"/>
            <a:ext cx="102069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chemeClr val="accent6"/>
                </a:solidFill>
              </a:rPr>
              <a:t>构建人类命运共同体，我们需要做什么？</a:t>
            </a:r>
            <a:endParaRPr lang="zh-CN" altLang="zh-CN" sz="4400" b="1">
              <a:solidFill>
                <a:schemeClr val="accent6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735" y="1690370"/>
            <a:ext cx="1058545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4400" b="1">
                <a:solidFill>
                  <a:schemeClr val="accent6"/>
                </a:solidFill>
              </a:rPr>
              <a:t>关怀生命、尊重生命的价值，能够让我们不仅善待自己，而且把关切的目光投向世界，关注他人的命运，把他人看成同我们一样的人，理解他人的痛苦与快乐，看到生命中共同的渴望，增进包容与合作。</a:t>
            </a:r>
            <a:endParaRPr lang="zh-CN" altLang="en-US" sz="4400" b="1">
              <a:solidFill>
                <a:schemeClr val="accent6"/>
              </a:solidFill>
            </a:endParaRPr>
          </a:p>
        </p:txBody>
      </p:sp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688955" y="6472555"/>
            <a:ext cx="1481455" cy="18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0" y="0"/>
            <a:ext cx="1930400" cy="1933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9848215" y="4657725"/>
            <a:ext cx="2343785" cy="22002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4310" y="582295"/>
            <a:ext cx="102069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chemeClr val="accent6"/>
                </a:solidFill>
              </a:rPr>
              <a:t>构建人类命运共同体，我们需要做什么？</a:t>
            </a:r>
            <a:endParaRPr lang="zh-CN" altLang="zh-CN" sz="4400" b="1">
              <a:solidFill>
                <a:schemeClr val="accent6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895" y="1760220"/>
            <a:ext cx="1118997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4400" b="1">
                <a:solidFill>
                  <a:schemeClr val="accent6"/>
                </a:solidFill>
              </a:rPr>
              <a:t>我们要把构建人类命运共同体的理念同实际行动联系起来，既要放眼全球，关注世界的发展，关注人类的命运，又要心系祖国，在实现中国梦的生动实践中放飞青春梦想，在为人民利益的不懈奋斗中书写人生华章。</a:t>
            </a:r>
            <a:endParaRPr lang="zh-CN" altLang="en-US" sz="4400" b="1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 flipH="1" flipV="1">
            <a:off x="95250" y="441960"/>
            <a:ext cx="661035" cy="272415"/>
          </a:xfrm>
          <a:prstGeom prst="triangle">
            <a:avLst/>
          </a:prstGeom>
          <a:solidFill>
            <a:srgbClr val="4A966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659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1318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6977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2636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8295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4017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9676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5335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rgbClr val="2223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975" y="144145"/>
            <a:ext cx="38144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chemeClr val="accent6"/>
                </a:solidFill>
              </a:rPr>
              <a:t>方法与技能</a:t>
            </a:r>
            <a:endParaRPr lang="zh-CN" altLang="en-US" sz="5400">
              <a:solidFill>
                <a:schemeClr val="accent6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17170" y="1127125"/>
            <a:ext cx="11823065" cy="559498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61975" y="1127125"/>
            <a:ext cx="11369040" cy="4918075"/>
            <a:chOff x="885" y="1775"/>
            <a:chExt cx="17904" cy="7745"/>
          </a:xfrm>
        </p:grpSpPr>
        <p:sp>
          <p:nvSpPr>
            <p:cNvPr id="5" name="文本框 4"/>
            <p:cNvSpPr txBox="1"/>
            <p:nvPr/>
          </p:nvSpPr>
          <p:spPr>
            <a:xfrm>
              <a:off x="1413" y="1775"/>
              <a:ext cx="1672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 b="1">
                  <a:solidFill>
                    <a:schemeClr val="accent6"/>
                  </a:solidFill>
                </a:rPr>
                <a:t>关心人类命运，不仅要有关注国际事务的意识，而且要掌握一定的方法，培养相应的能力</a:t>
              </a:r>
              <a:endParaRPr lang="zh-CN" altLang="en-US" sz="3600" b="1">
                <a:solidFill>
                  <a:schemeClr val="accent6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85" y="3948"/>
              <a:ext cx="17905" cy="5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>
                  <a:solidFill>
                    <a:schemeClr val="accent6"/>
                  </a:solidFill>
                </a:rPr>
                <a:t>1</a:t>
              </a:r>
              <a:r>
                <a:rPr lang="zh-CN" altLang="en-US" sz="2800" b="1">
                  <a:solidFill>
                    <a:schemeClr val="accent6"/>
                  </a:solidFill>
                </a:rPr>
                <a:t>、学习本国文化，积极参与不同文化的对话、交流活动。</a:t>
              </a:r>
              <a:endParaRPr lang="zh-CN" altLang="en-US" sz="2800" b="1">
                <a:solidFill>
                  <a:schemeClr val="accent6"/>
                </a:solidFill>
              </a:endParaRPr>
            </a:p>
            <a:p>
              <a:r>
                <a:rPr lang="en-US" altLang="zh-CN" sz="2800" b="1">
                  <a:solidFill>
                    <a:schemeClr val="accent6"/>
                  </a:solidFill>
                </a:rPr>
                <a:t>2</a:t>
              </a:r>
              <a:r>
                <a:rPr lang="zh-CN" altLang="en-US" sz="2800" b="1">
                  <a:solidFill>
                    <a:schemeClr val="accent6"/>
                  </a:solidFill>
                </a:rPr>
                <a:t>、在对外交流中，积极表达代表本国立场的观点和主张，态度坚定而温和。</a:t>
              </a:r>
              <a:endParaRPr lang="zh-CN" altLang="en-US" sz="2800" b="1">
                <a:solidFill>
                  <a:schemeClr val="accent6"/>
                </a:solidFill>
              </a:endParaRPr>
            </a:p>
            <a:p>
              <a:r>
                <a:rPr lang="en-US" altLang="zh-CN" sz="2800" b="1">
                  <a:solidFill>
                    <a:schemeClr val="accent6"/>
                  </a:solidFill>
                </a:rPr>
                <a:t>3</a:t>
              </a:r>
              <a:r>
                <a:rPr lang="zh-CN" altLang="en-US" sz="2800" b="1">
                  <a:solidFill>
                    <a:schemeClr val="accent6"/>
                  </a:solidFill>
                </a:rPr>
                <a:t>、努力学好外语，提高口语表达能力，了解相关国家的历史和文化。</a:t>
              </a:r>
              <a:endParaRPr lang="zh-CN" altLang="en-US" sz="2800" b="1">
                <a:solidFill>
                  <a:schemeClr val="accent6"/>
                </a:solidFill>
              </a:endParaRPr>
            </a:p>
            <a:p>
              <a:r>
                <a:rPr lang="en-US" altLang="zh-CN" sz="2800" b="1">
                  <a:solidFill>
                    <a:schemeClr val="accent6"/>
                  </a:solidFill>
                </a:rPr>
                <a:t>4</a:t>
              </a:r>
              <a:r>
                <a:rPr lang="zh-CN" altLang="en-US" sz="2800" b="1">
                  <a:solidFill>
                    <a:schemeClr val="accent6"/>
                  </a:solidFill>
                </a:rPr>
                <a:t>、了解外国人的礼仪习惯、交往方式、思维特点，交往时遵循相关的行为规范。</a:t>
              </a:r>
              <a:endParaRPr lang="zh-CN" altLang="en-US" sz="2800" b="1">
                <a:solidFill>
                  <a:schemeClr val="accent6"/>
                </a:solidFill>
              </a:endParaRPr>
            </a:p>
            <a:p>
              <a:r>
                <a:rPr lang="en-US" altLang="zh-CN" sz="2800" b="1">
                  <a:solidFill>
                    <a:schemeClr val="accent6"/>
                  </a:solidFill>
                </a:rPr>
                <a:t>5</a:t>
              </a:r>
              <a:r>
                <a:rPr lang="zh-CN" altLang="en-US" sz="2800" b="1">
                  <a:solidFill>
                    <a:schemeClr val="accent6"/>
                  </a:solidFill>
                </a:rPr>
                <a:t>、对生态环境、多样文化共存、和平与发展等方面的国际问题有一定程度的了解，形成对世界面临的共同问题的积极态度。</a:t>
              </a:r>
              <a:endParaRPr lang="zh-CN" altLang="en-US" sz="2800" b="1">
                <a:solidFill>
                  <a:schemeClr val="accent6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 flipH="1" flipV="1">
            <a:off x="95250" y="357505"/>
            <a:ext cx="661035" cy="272415"/>
          </a:xfrm>
          <a:prstGeom prst="triangle">
            <a:avLst/>
          </a:prstGeom>
          <a:solidFill>
            <a:srgbClr val="4A966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659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1318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6977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2636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8295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4017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9676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5335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rgbClr val="2223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975" y="13335"/>
            <a:ext cx="29165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chemeClr val="accent6"/>
                </a:solidFill>
              </a:rPr>
              <a:t>拓展空间</a:t>
            </a:r>
            <a:endParaRPr lang="zh-CN" altLang="en-US" sz="4800">
              <a:solidFill>
                <a:schemeClr val="accent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8140" y="843280"/>
            <a:ext cx="11539855" cy="56616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38150" y="786130"/>
            <a:ext cx="11379200" cy="5718575"/>
            <a:chOff x="690" y="1238"/>
            <a:chExt cx="17920" cy="5097"/>
          </a:xfrm>
        </p:grpSpPr>
        <p:sp>
          <p:nvSpPr>
            <p:cNvPr id="7" name="文本框 6"/>
            <p:cNvSpPr txBox="1"/>
            <p:nvPr/>
          </p:nvSpPr>
          <p:spPr>
            <a:xfrm>
              <a:off x="690" y="1238"/>
              <a:ext cx="17920" cy="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>
                  <a:solidFill>
                    <a:schemeClr val="accent6"/>
                  </a:solidFill>
                </a:rPr>
                <a:t>   </a:t>
              </a:r>
              <a:r>
                <a:rPr lang="en-US" altLang="zh-CN" sz="3200" b="1">
                  <a:solidFill>
                    <a:schemeClr val="accent6"/>
                  </a:solidFill>
                </a:rPr>
                <a:t> </a:t>
              </a:r>
              <a:r>
                <a:rPr lang="zh-CN" altLang="en-US" sz="3600" b="1">
                  <a:solidFill>
                    <a:schemeClr val="accent6"/>
                  </a:solidFill>
                </a:rPr>
                <a:t>进入</a:t>
              </a:r>
              <a:r>
                <a:rPr lang="en-US" altLang="zh-CN" sz="3600" b="1">
                  <a:solidFill>
                    <a:schemeClr val="accent6"/>
                  </a:solidFill>
                </a:rPr>
                <a:t>21</a:t>
              </a:r>
              <a:r>
                <a:rPr lang="zh-CN" altLang="en-US" sz="3600" b="1">
                  <a:solidFill>
                    <a:schemeClr val="accent6"/>
                  </a:solidFill>
                </a:rPr>
                <a:t>世纪以来，重症急性呼吸综合症、中东呼吸综合征的流行等各种突发公共卫生实践和新发疾病的蔓延，严重威胁着人们的生命健康，危及社会的有序发展和国家安全。全球公共卫生治理的急迫性与重要性日益凸显。</a:t>
              </a:r>
              <a:endParaRPr lang="zh-CN" altLang="en-US" sz="3600" b="1">
                <a:solidFill>
                  <a:schemeClr val="accent6"/>
                </a:solidFill>
              </a:endParaRPr>
            </a:p>
            <a:p>
              <a:r>
                <a:rPr lang="zh-CN" altLang="en-US" sz="3600" b="1">
                  <a:solidFill>
                    <a:schemeClr val="accent6"/>
                  </a:solidFill>
                </a:rPr>
                <a:t>    以</a:t>
              </a:r>
              <a:r>
                <a:rPr lang="en-US" altLang="zh-CN" sz="3600" b="1">
                  <a:solidFill>
                    <a:schemeClr val="accent6"/>
                  </a:solidFill>
                </a:rPr>
                <a:t>“</a:t>
              </a:r>
              <a:r>
                <a:rPr lang="zh-CN" altLang="en-US" sz="3600" b="1">
                  <a:solidFill>
                    <a:schemeClr val="accent6"/>
                  </a:solidFill>
                </a:rPr>
                <a:t>全球公共卫生治理</a:t>
              </a:r>
              <a:r>
                <a:rPr lang="en-US" altLang="zh-CN" sz="3600" b="1">
                  <a:solidFill>
                    <a:schemeClr val="accent6"/>
                  </a:solidFill>
                </a:rPr>
                <a:t>”</a:t>
              </a:r>
              <a:r>
                <a:rPr lang="zh-CN" altLang="en-US" sz="3600" b="1">
                  <a:solidFill>
                    <a:schemeClr val="accent6"/>
                  </a:solidFill>
                </a:rPr>
                <a:t>为议题，组织一次模拟国际会议。请你选择一个国家，在会议上陈述该国在这个议题上的原则和立场。</a:t>
              </a:r>
              <a:endParaRPr lang="zh-CN" altLang="en-US" sz="3600" b="1">
                <a:solidFill>
                  <a:schemeClr val="accent6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44" y="5157"/>
              <a:ext cx="17712" cy="1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chemeClr val="accent6"/>
                  </a:solidFill>
                </a:rPr>
                <a:t>问：该国的原则和立场是什么，呼吁国际社会作哪些努力？</a:t>
              </a:r>
              <a:endParaRPr lang="zh-CN" altLang="en-US" sz="4000" b="1">
                <a:solidFill>
                  <a:schemeClr val="accent6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0" y="0"/>
            <a:ext cx="1930400" cy="1933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9848215" y="4657725"/>
            <a:ext cx="2343785" cy="22002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55015" y="531495"/>
            <a:ext cx="10368280" cy="4974590"/>
            <a:chOff x="1189" y="837"/>
            <a:chExt cx="16328" cy="7834"/>
          </a:xfrm>
        </p:grpSpPr>
        <p:sp>
          <p:nvSpPr>
            <p:cNvPr id="3" name="文本框 2"/>
            <p:cNvSpPr txBox="1"/>
            <p:nvPr/>
          </p:nvSpPr>
          <p:spPr>
            <a:xfrm>
              <a:off x="2559" y="837"/>
              <a:ext cx="3796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chemeClr val="accent6"/>
                  </a:solidFill>
                </a:rPr>
                <a:t>本课小结</a:t>
              </a:r>
              <a:endParaRPr lang="zh-CN" altLang="en-US" sz="4000" b="1">
                <a:solidFill>
                  <a:schemeClr val="accent6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89" y="2129"/>
              <a:ext cx="16328" cy="6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     </a:t>
              </a:r>
              <a:r>
                <a:rPr lang="en-US" altLang="zh-CN" sz="4400" b="1">
                  <a:solidFill>
                    <a:schemeClr val="accent6"/>
                  </a:solidFill>
                </a:rPr>
                <a:t>  </a:t>
              </a:r>
              <a:r>
                <a:rPr lang="zh-CN" altLang="en-US" sz="4400" b="1">
                  <a:solidFill>
                    <a:schemeClr val="accent6"/>
                  </a:solidFill>
                </a:rPr>
                <a:t>各国之间的联系从来没有像今天这样紧密，世界人民对美好生活的向往从来没有像今天这样强烈，人类战胜困难的手段从来没有像今天这样丰富。我们要抓住历史机遇，作出正确选择，推动构建人类命运共同体，开创人类更加光明的未来。</a:t>
              </a:r>
              <a:endParaRPr lang="zh-CN" altLang="en-US" sz="4400" b="1">
                <a:solidFill>
                  <a:schemeClr val="accent6"/>
                </a:solidFill>
              </a:endParaRPr>
            </a:p>
          </p:txBody>
        </p:sp>
      </p:grpSp>
      <p:pic>
        <p:nvPicPr>
          <p:cNvPr id="2" name="内容占位符 1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688955" y="6472555"/>
            <a:ext cx="1481455" cy="18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标题 136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63491" name="图片 136195" descr="18597051711275215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0"/>
            <a:ext cx="1205166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54955" y="3909695"/>
            <a:ext cx="1481455" cy="1828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-1" y="0"/>
            <a:ext cx="2289538" cy="22934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9042829" y="3902454"/>
            <a:ext cx="3149171" cy="2955546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5196840" y="1396365"/>
            <a:ext cx="6631940" cy="4051300"/>
            <a:chOff x="4660143" y="1868980"/>
            <a:chExt cx="5211068" cy="4051473"/>
          </a:xfrm>
        </p:grpSpPr>
        <p:grpSp>
          <p:nvGrpSpPr>
            <p:cNvPr id="21" name="组合 20"/>
            <p:cNvGrpSpPr/>
            <p:nvPr/>
          </p:nvGrpSpPr>
          <p:grpSpPr>
            <a:xfrm>
              <a:off x="4660143" y="1882316"/>
              <a:ext cx="1333988" cy="4038137"/>
              <a:chOff x="4705815" y="2073151"/>
              <a:chExt cx="1333988" cy="4038137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5223469" y="2073151"/>
                <a:ext cx="816334" cy="816334"/>
                <a:chOff x="5223469" y="2073151"/>
                <a:chExt cx="816334" cy="816334"/>
              </a:xfrm>
            </p:grpSpPr>
            <p:sp>
              <p:nvSpPr>
                <p:cNvPr id="36" name="菱形 35"/>
                <p:cNvSpPr/>
                <p:nvPr/>
              </p:nvSpPr>
              <p:spPr>
                <a:xfrm>
                  <a:off x="5223469" y="2073151"/>
                  <a:ext cx="816334" cy="816334"/>
                </a:xfrm>
                <a:prstGeom prst="diamond">
                  <a:avLst/>
                </a:prstGeom>
                <a:solidFill>
                  <a:srgbClr val="4A96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678D4E"/>
                    </a:solidFill>
                    <a:latin typeface="+mn-ea"/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5350149" y="2219708"/>
                  <a:ext cx="562975" cy="521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chemeClr val="bg1"/>
                      </a:solidFill>
                      <a:latin typeface="+mn-ea"/>
                    </a:rPr>
                    <a:t>01</a:t>
                  </a:r>
                  <a:endParaRPr lang="zh-CN" altLang="en-US" sz="28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4705815" y="3137744"/>
                <a:ext cx="816334" cy="816334"/>
                <a:chOff x="5223469" y="2073151"/>
                <a:chExt cx="816334" cy="816334"/>
              </a:xfrm>
            </p:grpSpPr>
            <p:sp>
              <p:nvSpPr>
                <p:cNvPr id="34" name="菱形 33"/>
                <p:cNvSpPr/>
                <p:nvPr/>
              </p:nvSpPr>
              <p:spPr>
                <a:xfrm>
                  <a:off x="5223469" y="2073151"/>
                  <a:ext cx="816334" cy="816334"/>
                </a:xfrm>
                <a:prstGeom prst="diamond">
                  <a:avLst/>
                </a:prstGeom>
                <a:solidFill>
                  <a:srgbClr val="4A96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78D4E"/>
                    </a:solidFill>
                    <a:latin typeface="+mn-ea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5329310" y="2219708"/>
                  <a:ext cx="562975" cy="521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chemeClr val="bg1"/>
                      </a:solidFill>
                      <a:latin typeface="+mn-ea"/>
                    </a:rPr>
                    <a:t>02</a:t>
                  </a:r>
                  <a:endParaRPr lang="zh-CN" altLang="en-US" sz="28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4705815" y="4332063"/>
                <a:ext cx="816334" cy="816334"/>
                <a:chOff x="5223469" y="2073151"/>
                <a:chExt cx="816334" cy="816334"/>
              </a:xfrm>
            </p:grpSpPr>
            <p:sp>
              <p:nvSpPr>
                <p:cNvPr id="32" name="菱形 31"/>
                <p:cNvSpPr/>
                <p:nvPr/>
              </p:nvSpPr>
              <p:spPr>
                <a:xfrm>
                  <a:off x="5223469" y="2073151"/>
                  <a:ext cx="816334" cy="816334"/>
                </a:xfrm>
                <a:prstGeom prst="diamond">
                  <a:avLst/>
                </a:prstGeom>
                <a:solidFill>
                  <a:srgbClr val="4A96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78D4E"/>
                    </a:solidFill>
                    <a:latin typeface="+mn-ea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5329310" y="2219708"/>
                  <a:ext cx="562975" cy="521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chemeClr val="bg1"/>
                      </a:solidFill>
                      <a:latin typeface="+mn-ea"/>
                    </a:rPr>
                    <a:t>03</a:t>
                  </a:r>
                  <a:endParaRPr lang="zh-CN" altLang="en-US" sz="28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5223469" y="5294954"/>
                <a:ext cx="816334" cy="816334"/>
                <a:chOff x="5223469" y="2073151"/>
                <a:chExt cx="816334" cy="816334"/>
              </a:xfrm>
            </p:grpSpPr>
            <p:sp>
              <p:nvSpPr>
                <p:cNvPr id="30" name="菱形 29"/>
                <p:cNvSpPr/>
                <p:nvPr/>
              </p:nvSpPr>
              <p:spPr>
                <a:xfrm>
                  <a:off x="5223469" y="2073151"/>
                  <a:ext cx="816334" cy="816334"/>
                </a:xfrm>
                <a:prstGeom prst="diamond">
                  <a:avLst/>
                </a:prstGeom>
                <a:solidFill>
                  <a:srgbClr val="4A96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78D4E"/>
                    </a:solidFill>
                    <a:latin typeface="+mn-ea"/>
                  </a:endParaRPr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5329310" y="2219708"/>
                  <a:ext cx="562975" cy="521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chemeClr val="bg1"/>
                      </a:solidFill>
                      <a:latin typeface="+mn-ea"/>
                    </a:rPr>
                    <a:t>04</a:t>
                  </a:r>
                  <a:endParaRPr lang="zh-CN" altLang="en-US" sz="28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  <p:sp>
          <p:nvSpPr>
            <p:cNvPr id="22" name="文本框 48"/>
            <p:cNvSpPr txBox="1">
              <a:spLocks noChangeArrowheads="1"/>
            </p:cNvSpPr>
            <p:nvPr/>
          </p:nvSpPr>
          <p:spPr bwMode="auto">
            <a:xfrm>
              <a:off x="6090642" y="1868980"/>
              <a:ext cx="3435792" cy="953176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685800">
                <a:defRPr/>
              </a:pPr>
              <a:r>
                <a:rPr lang="zh-CN" altLang="en-US" sz="2800" dirty="0">
                  <a:solidFill>
                    <a:srgbClr val="4A966E"/>
                  </a:solidFill>
                  <a:latin typeface="+mn-ea"/>
                  <a:ea typeface="+mn-ea"/>
                </a:rPr>
                <a:t>人类面临许多共同挑战，需要解决许多全球性问题。</a:t>
              </a:r>
              <a:endParaRPr lang="zh-CN" altLang="en-US" sz="2800" dirty="0">
                <a:solidFill>
                  <a:srgbClr val="4A966E"/>
                </a:solidFill>
                <a:latin typeface="+mn-ea"/>
                <a:ea typeface="+mn-ea"/>
              </a:endParaRPr>
            </a:p>
          </p:txBody>
        </p:sp>
        <p:sp>
          <p:nvSpPr>
            <p:cNvPr id="23" name="文本框 48"/>
            <p:cNvSpPr txBox="1">
              <a:spLocks noChangeArrowheads="1"/>
            </p:cNvSpPr>
            <p:nvPr/>
          </p:nvSpPr>
          <p:spPr bwMode="auto">
            <a:xfrm>
              <a:off x="5445994" y="3093312"/>
              <a:ext cx="4425217" cy="58359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685800">
                <a:defRPr/>
              </a:pPr>
              <a:r>
                <a:rPr lang="zh-CN" altLang="en-US" sz="3200" dirty="0">
                  <a:solidFill>
                    <a:srgbClr val="4A966E"/>
                  </a:solidFill>
                  <a:latin typeface="+mn-ea"/>
                  <a:ea typeface="+mn-ea"/>
                </a:rPr>
                <a:t>构建人类命运共同体的必要性</a:t>
              </a:r>
              <a:endParaRPr lang="zh-CN" altLang="en-US" sz="3200" dirty="0">
                <a:solidFill>
                  <a:srgbClr val="4A966E"/>
                </a:solidFill>
                <a:latin typeface="+mn-ea"/>
                <a:ea typeface="+mn-ea"/>
              </a:endParaRPr>
            </a:p>
          </p:txBody>
        </p:sp>
        <p:sp>
          <p:nvSpPr>
            <p:cNvPr id="24" name="文本框 48"/>
            <p:cNvSpPr txBox="1">
              <a:spLocks noChangeArrowheads="1"/>
            </p:cNvSpPr>
            <p:nvPr/>
          </p:nvSpPr>
          <p:spPr bwMode="auto">
            <a:xfrm>
              <a:off x="5476431" y="4247791"/>
              <a:ext cx="4148797" cy="58359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685800">
                <a:defRPr/>
              </a:pPr>
              <a:r>
                <a:rPr lang="zh-CN" altLang="en-US" sz="3200" dirty="0">
                  <a:solidFill>
                    <a:srgbClr val="4A966E"/>
                  </a:solidFill>
                  <a:latin typeface="+mn-ea"/>
                  <a:ea typeface="+mn-ea"/>
                </a:rPr>
                <a:t>如何构建人类命运共同体</a:t>
              </a:r>
              <a:endParaRPr lang="zh-CN" altLang="en-US" sz="3200" dirty="0">
                <a:solidFill>
                  <a:srgbClr val="4A966E"/>
                </a:solidFill>
                <a:latin typeface="+mn-ea"/>
                <a:ea typeface="+mn-ea"/>
              </a:endParaRPr>
            </a:p>
          </p:txBody>
        </p:sp>
        <p:sp>
          <p:nvSpPr>
            <p:cNvPr id="25" name="文本框 48"/>
            <p:cNvSpPr txBox="1">
              <a:spLocks noChangeArrowheads="1"/>
            </p:cNvSpPr>
            <p:nvPr/>
          </p:nvSpPr>
          <p:spPr bwMode="auto">
            <a:xfrm>
              <a:off x="5994131" y="5312231"/>
              <a:ext cx="2100091" cy="58359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685800">
                <a:defRPr/>
              </a:pPr>
              <a:r>
                <a:rPr lang="zh-CN" altLang="en-US" sz="3200" dirty="0">
                  <a:solidFill>
                    <a:srgbClr val="4A966E"/>
                  </a:solidFill>
                  <a:latin typeface="+mn-ea"/>
                  <a:ea typeface="+mn-ea"/>
                </a:rPr>
                <a:t>关心共同命运</a:t>
              </a:r>
              <a:endParaRPr lang="zh-CN" altLang="en-US" sz="3200" dirty="0">
                <a:solidFill>
                  <a:srgbClr val="4A966E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373755" y="2474595"/>
            <a:ext cx="140716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accent6"/>
                </a:solidFill>
                <a:effectLst>
                  <a:glow rad="139700">
                    <a:srgbClr val="70AD47">
                      <a:satMod val="175000"/>
                      <a:alpha val="40000"/>
                    </a:srgbClr>
                  </a:glow>
                </a:effectLst>
              </a:rPr>
              <a:t>学习</a:t>
            </a:r>
            <a:endParaRPr lang="zh-CN" altLang="en-US" sz="4800" b="1">
              <a:solidFill>
                <a:schemeClr val="accent6"/>
              </a:solidFill>
              <a:effectLst>
                <a:glow rad="139700">
                  <a:srgbClr val="70AD47">
                    <a:satMod val="175000"/>
                    <a:alpha val="40000"/>
                  </a:srgbClr>
                </a:glow>
              </a:effectLst>
            </a:endParaRPr>
          </a:p>
          <a:p>
            <a:pPr algn="ctr"/>
            <a:r>
              <a:rPr lang="zh-CN" altLang="en-US" sz="4800" b="1">
                <a:solidFill>
                  <a:schemeClr val="accent6"/>
                </a:solidFill>
                <a:effectLst>
                  <a:glow rad="139700">
                    <a:srgbClr val="70AD47">
                      <a:satMod val="175000"/>
                      <a:alpha val="40000"/>
                    </a:srgbClr>
                  </a:glow>
                </a:effectLst>
              </a:rPr>
              <a:t>目标</a:t>
            </a:r>
            <a:endParaRPr lang="zh-CN" altLang="en-US" sz="4800" b="1">
              <a:solidFill>
                <a:schemeClr val="accent6"/>
              </a:solidFill>
              <a:effectLst>
                <a:glow rad="139700">
                  <a:srgbClr val="70AD47">
                    <a:satMod val="175000"/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 flipH="1" flipV="1">
            <a:off x="95250" y="441960"/>
            <a:ext cx="661035" cy="272415"/>
          </a:xfrm>
          <a:prstGeom prst="triangle">
            <a:avLst/>
          </a:prstGeom>
          <a:solidFill>
            <a:srgbClr val="4A966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659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1318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6977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2636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8295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4017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9676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5335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rgbClr val="2223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2735" y="144145"/>
            <a:ext cx="11606530" cy="5989955"/>
            <a:chOff x="461" y="227"/>
            <a:chExt cx="18278" cy="9433"/>
          </a:xfrm>
        </p:grpSpPr>
        <p:sp>
          <p:nvSpPr>
            <p:cNvPr id="2" name="文本框 1"/>
            <p:cNvSpPr txBox="1"/>
            <p:nvPr/>
          </p:nvSpPr>
          <p:spPr>
            <a:xfrm>
              <a:off x="885" y="227"/>
              <a:ext cx="4830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>
                  <a:solidFill>
                    <a:schemeClr val="accent6"/>
                  </a:solidFill>
                </a:rPr>
                <a:t>阅读感悟</a:t>
              </a:r>
              <a:endParaRPr lang="zh-CN" altLang="en-US" sz="5400">
                <a:solidFill>
                  <a:schemeClr val="accent6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" y="1568"/>
              <a:ext cx="18278" cy="8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   </a:t>
              </a:r>
              <a:r>
                <a:rPr lang="en-US" altLang="zh-CN" sz="4000">
                  <a:solidFill>
                    <a:schemeClr val="accent6"/>
                  </a:solidFill>
                </a:rPr>
                <a:t>   </a:t>
              </a:r>
              <a:r>
                <a:rPr lang="en-US" altLang="zh-CN" sz="3600" b="1">
                  <a:solidFill>
                    <a:schemeClr val="accent6"/>
                  </a:solidFill>
                </a:rPr>
                <a:t>2017</a:t>
              </a:r>
              <a:r>
                <a:rPr lang="zh-CN" altLang="en-US" sz="3600" b="1">
                  <a:solidFill>
                    <a:schemeClr val="accent6"/>
                  </a:solidFill>
                </a:rPr>
                <a:t>年</a:t>
              </a:r>
              <a:r>
                <a:rPr lang="en-US" altLang="zh-CN" sz="3600" b="1">
                  <a:solidFill>
                    <a:schemeClr val="accent6"/>
                  </a:solidFill>
                </a:rPr>
                <a:t>1</a:t>
              </a:r>
              <a:r>
                <a:rPr lang="zh-CN" altLang="en-US" sz="3600" b="1">
                  <a:solidFill>
                    <a:schemeClr val="accent6"/>
                  </a:solidFill>
                </a:rPr>
                <a:t>月，习近平主席在联合国日内瓦总部发表题为《共同构建人类命运共同体》的主旨演讲，系统地阐述了</a:t>
              </a:r>
              <a:r>
                <a:rPr lang="en-US" altLang="zh-CN" sz="3600" b="1">
                  <a:solidFill>
                    <a:schemeClr val="accent6"/>
                  </a:solidFill>
                </a:rPr>
                <a:t>“</a:t>
              </a:r>
              <a:r>
                <a:rPr lang="zh-CN" altLang="en-US" sz="3600" b="1">
                  <a:solidFill>
                    <a:schemeClr val="accent6"/>
                  </a:solidFill>
                </a:rPr>
                <a:t>人类命运共同体</a:t>
              </a:r>
              <a:r>
                <a:rPr lang="en-US" altLang="zh-CN" sz="3600" b="1">
                  <a:solidFill>
                    <a:schemeClr val="accent6"/>
                  </a:solidFill>
                </a:rPr>
                <a:t>”</a:t>
              </a:r>
              <a:r>
                <a:rPr lang="zh-CN" altLang="en-US" sz="3600" b="1">
                  <a:solidFill>
                    <a:schemeClr val="accent6"/>
                  </a:solidFill>
                </a:rPr>
                <a:t>理念，回答了</a:t>
              </a:r>
              <a:r>
                <a:rPr lang="en-US" altLang="zh-CN" sz="3600" b="1">
                  <a:solidFill>
                    <a:schemeClr val="accent6"/>
                  </a:solidFill>
                </a:rPr>
                <a:t>“</a:t>
              </a:r>
              <a:r>
                <a:rPr lang="zh-CN" altLang="en-US" sz="3600" b="1">
                  <a:solidFill>
                    <a:schemeClr val="accent6"/>
                  </a:solidFill>
                </a:rPr>
                <a:t>世界怎么了、我们怎么办</a:t>
              </a:r>
              <a:r>
                <a:rPr lang="en-US" altLang="zh-CN" sz="3600" b="1">
                  <a:solidFill>
                    <a:schemeClr val="accent6"/>
                  </a:solidFill>
                </a:rPr>
                <a:t>”</a:t>
              </a:r>
              <a:r>
                <a:rPr lang="zh-CN" altLang="en-US" sz="3600" b="1">
                  <a:solidFill>
                    <a:schemeClr val="accent6"/>
                  </a:solidFill>
                </a:rPr>
                <a:t>这一困扰世界的问题。</a:t>
              </a:r>
              <a:r>
                <a:rPr lang="en-US" altLang="zh-CN" sz="3600" b="1">
                  <a:solidFill>
                    <a:schemeClr val="accent6"/>
                  </a:solidFill>
                </a:rPr>
                <a:t>2017</a:t>
              </a:r>
              <a:r>
                <a:rPr lang="zh-CN" altLang="en-US" sz="3600" b="1">
                  <a:solidFill>
                    <a:schemeClr val="accent6"/>
                  </a:solidFill>
                </a:rPr>
                <a:t>年</a:t>
              </a:r>
              <a:r>
                <a:rPr lang="en-US" altLang="zh-CN" sz="3600" b="1">
                  <a:solidFill>
                    <a:schemeClr val="accent6"/>
                  </a:solidFill>
                </a:rPr>
                <a:t>2</a:t>
              </a:r>
              <a:r>
                <a:rPr lang="zh-CN" altLang="en-US" sz="3600" b="1">
                  <a:solidFill>
                    <a:schemeClr val="accent6"/>
                  </a:solidFill>
                </a:rPr>
                <a:t>月，构建人类命运共同体理念被写入联合国有关决议。打造人类命运共同体，顺应了当今世界潮流与历史大势，体现了中国在国际事务中的责任担当，极大地增强了中国的国际话语权。</a:t>
              </a:r>
              <a:r>
                <a:rPr lang="en-US" altLang="zh-CN" sz="3600" b="1">
                  <a:solidFill>
                    <a:schemeClr val="accent6"/>
                  </a:solidFill>
                </a:rPr>
                <a:t>“</a:t>
              </a:r>
              <a:r>
                <a:rPr lang="zh-CN" altLang="en-US" sz="3600" b="1">
                  <a:solidFill>
                    <a:schemeClr val="accent6"/>
                  </a:solidFill>
                </a:rPr>
                <a:t>推动构建人类命运共同体</a:t>
              </a:r>
              <a:r>
                <a:rPr lang="en-US" altLang="zh-CN" sz="3600" b="1">
                  <a:solidFill>
                    <a:schemeClr val="accent6"/>
                  </a:solidFill>
                </a:rPr>
                <a:t>”</a:t>
              </a:r>
              <a:r>
                <a:rPr lang="zh-CN" altLang="en-US" sz="3600" b="1">
                  <a:solidFill>
                    <a:schemeClr val="accent6"/>
                  </a:solidFill>
                </a:rPr>
                <a:t>已成为习近平新时代中国特色社会主义思想的重要组成部分。</a:t>
              </a:r>
              <a:endParaRPr lang="zh-CN" altLang="en-US" sz="3600" b="1">
                <a:solidFill>
                  <a:schemeClr val="accent6"/>
                </a:solidFill>
              </a:endParaRPr>
            </a:p>
          </p:txBody>
        </p:sp>
      </p:grp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688955" y="6472555"/>
            <a:ext cx="1481455" cy="18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-1" y="0"/>
            <a:ext cx="2289538" cy="22934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9042829" y="3902454"/>
            <a:ext cx="3149171" cy="2955546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5410200" y="2070997"/>
            <a:ext cx="1371600" cy="1371600"/>
            <a:chOff x="5410199" y="1758766"/>
            <a:chExt cx="1371600" cy="1371600"/>
          </a:xfrm>
        </p:grpSpPr>
        <p:sp>
          <p:nvSpPr>
            <p:cNvPr id="42" name="菱形 41"/>
            <p:cNvSpPr/>
            <p:nvPr/>
          </p:nvSpPr>
          <p:spPr>
            <a:xfrm>
              <a:off x="5410199" y="1758766"/>
              <a:ext cx="1371600" cy="1371600"/>
            </a:xfrm>
            <a:prstGeom prst="diamond">
              <a:avLst/>
            </a:prstGeom>
            <a:solidFill>
              <a:srgbClr val="4A9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638182" y="1982901"/>
              <a:ext cx="91563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sz="5400" dirty="0">
                  <a:solidFill>
                    <a:schemeClr val="bg1"/>
                  </a:solidFill>
                  <a:latin typeface="+mn-ea"/>
                  <a:cs typeface="IrisUPC" panose="020B0604020202020204" pitchFamily="34" charset="-34"/>
                </a:rPr>
                <a:t>01</a:t>
              </a:r>
              <a:endParaRPr lang="en-US" altLang="zh-CN" sz="5400" dirty="0">
                <a:solidFill>
                  <a:schemeClr val="bg1"/>
                </a:solidFill>
                <a:latin typeface="+mn-ea"/>
                <a:cs typeface="IrisUPC" panose="020B0604020202020204" pitchFamily="34" charset="-34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291205" y="3686175"/>
            <a:ext cx="56095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应对全球性问题</a:t>
            </a:r>
            <a:endParaRPr lang="zh-CN" altLang="en-US" sz="6000">
              <a:ln w="10160">
                <a:solidFill>
                  <a:schemeClr val="accent5"/>
                </a:solidFill>
                <a:prstDash val="solid"/>
              </a:ln>
              <a:solidFill>
                <a:schemeClr val="accent6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0" y="0"/>
            <a:ext cx="1628140" cy="1630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10130790" y="4913630"/>
            <a:ext cx="2061210" cy="193484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446530" y="0"/>
            <a:ext cx="10377170" cy="5707075"/>
            <a:chOff x="2278" y="0"/>
            <a:chExt cx="16342" cy="9558"/>
          </a:xfrm>
        </p:grpSpPr>
        <p:sp>
          <p:nvSpPr>
            <p:cNvPr id="3" name="文本框 2"/>
            <p:cNvSpPr txBox="1"/>
            <p:nvPr/>
          </p:nvSpPr>
          <p:spPr>
            <a:xfrm>
              <a:off x="2442" y="0"/>
              <a:ext cx="3332" cy="1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360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6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情景探究</a:t>
              </a:r>
              <a:endParaRPr lang="zh-CN" altLang="zh-CN" sz="36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278" y="882"/>
              <a:ext cx="16342" cy="1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solidFill>
                    <a:schemeClr val="accent6"/>
                  </a:solidFill>
                </a:rPr>
                <a:t>阅读下列格言、警句，领会他们所蕴含的思想。</a:t>
              </a:r>
              <a:endParaRPr lang="zh-CN" altLang="en-US" sz="4000">
                <a:solidFill>
                  <a:schemeClr val="accent6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69" y="1983"/>
              <a:ext cx="15405" cy="7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 b="1">
                  <a:solidFill>
                    <a:schemeClr val="accent6"/>
                  </a:solidFill>
                </a:rPr>
                <a:t>众人一心，其力断金。</a:t>
              </a:r>
              <a:endParaRPr lang="zh-CN" altLang="en-US" sz="3600" b="1">
                <a:solidFill>
                  <a:schemeClr val="accent6"/>
                </a:solidFill>
              </a:endParaRPr>
            </a:p>
            <a:p>
              <a:endParaRPr lang="zh-CN" altLang="en-US" sz="3600" b="1">
                <a:solidFill>
                  <a:schemeClr val="accent6"/>
                </a:solidFill>
              </a:endParaRPr>
            </a:p>
            <a:p>
              <a:r>
                <a:rPr lang="zh-CN" altLang="en-US" sz="3600" b="1">
                  <a:solidFill>
                    <a:schemeClr val="accent6"/>
                  </a:solidFill>
                </a:rPr>
                <a:t>滴水不成海，独木难成林。</a:t>
              </a:r>
              <a:endParaRPr lang="zh-CN" altLang="en-US" sz="3600" b="1">
                <a:solidFill>
                  <a:schemeClr val="accent6"/>
                </a:solidFill>
              </a:endParaRPr>
            </a:p>
            <a:p>
              <a:endParaRPr lang="zh-CN" altLang="en-US" sz="3600" b="1">
                <a:solidFill>
                  <a:schemeClr val="accent6"/>
                </a:solidFill>
              </a:endParaRPr>
            </a:p>
            <a:p>
              <a:r>
                <a:rPr lang="zh-CN" altLang="en-US" sz="3600" b="1">
                  <a:solidFill>
                    <a:schemeClr val="accent6"/>
                  </a:solidFill>
                </a:rPr>
                <a:t>孤举者难起，众行者易趋。</a:t>
              </a:r>
              <a:endParaRPr lang="zh-CN" altLang="en-US" sz="3600" b="1">
                <a:solidFill>
                  <a:schemeClr val="accent6"/>
                </a:solidFill>
              </a:endParaRPr>
            </a:p>
            <a:p>
              <a:endParaRPr lang="zh-CN" altLang="en-US" sz="3600" b="1">
                <a:solidFill>
                  <a:schemeClr val="accent6"/>
                </a:solidFill>
              </a:endParaRPr>
            </a:p>
            <a:p>
              <a:r>
                <a:rPr lang="zh-CN" altLang="en-US" sz="3600" b="1">
                  <a:solidFill>
                    <a:schemeClr val="accent6"/>
                  </a:solidFill>
                </a:rPr>
                <a:t>一根竹竿容易弯，三根麻绳难扯断。</a:t>
              </a:r>
              <a:endParaRPr lang="zh-CN" altLang="en-US" sz="3600" b="1">
                <a:solidFill>
                  <a:schemeClr val="accent6"/>
                </a:solidFill>
              </a:endParaRPr>
            </a:p>
            <a:p>
              <a:endParaRPr lang="zh-CN" altLang="en-US" sz="3600" b="1">
                <a:solidFill>
                  <a:schemeClr val="accent6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567815" y="5281295"/>
            <a:ext cx="85058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accent6"/>
                </a:solidFill>
              </a:rPr>
              <a:t>问：请你观察这些思想在生活中的运用，并与同学交流。</a:t>
            </a:r>
            <a:endParaRPr lang="zh-CN" altLang="en-US" sz="3600" b="1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0" y="0"/>
            <a:ext cx="1628140" cy="1630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10130790" y="4913630"/>
            <a:ext cx="2061210" cy="19348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28140" y="588010"/>
            <a:ext cx="53682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6"/>
                </a:solidFill>
              </a:rPr>
              <a:t>人类命运共同体</a:t>
            </a:r>
            <a:endParaRPr lang="zh-CN" altLang="en-US" sz="5400" b="1">
              <a:solidFill>
                <a:schemeClr val="accent6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9850" y="1772285"/>
            <a:ext cx="1029208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</a:t>
            </a:r>
            <a:r>
              <a:rPr lang="zh-CN" altLang="en-US" sz="4800" b="1">
                <a:solidFill>
                  <a:schemeClr val="accent6"/>
                </a:solidFill>
              </a:rPr>
              <a:t>当今世界，各国相互联系、相互依存的程度空前加深。人类生活在同一个地球村，生活在历史和现实交汇的同一个时空，越来越成为你中有我、我中有你的命运共同体。</a:t>
            </a:r>
            <a:endParaRPr lang="zh-CN" altLang="en-US" sz="4800" b="1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 b="11235"/>
          <a:stretch>
            <a:fillRect/>
          </a:stretch>
        </p:blipFill>
        <p:spPr>
          <a:xfrm flipH="1" flipV="1">
            <a:off x="0" y="0"/>
            <a:ext cx="1628140" cy="1630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 b="9659"/>
          <a:stretch>
            <a:fillRect/>
          </a:stretch>
        </p:blipFill>
        <p:spPr>
          <a:xfrm>
            <a:off x="10955020" y="5687060"/>
            <a:ext cx="1236980" cy="116141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88975" y="588010"/>
            <a:ext cx="11000740" cy="5288915"/>
            <a:chOff x="1085" y="926"/>
            <a:chExt cx="17324" cy="8329"/>
          </a:xfrm>
        </p:grpSpPr>
        <p:sp>
          <p:nvSpPr>
            <p:cNvPr id="2" name="文本框 1"/>
            <p:cNvSpPr txBox="1"/>
            <p:nvPr/>
          </p:nvSpPr>
          <p:spPr>
            <a:xfrm>
              <a:off x="2564" y="926"/>
              <a:ext cx="1393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 b="1">
                  <a:solidFill>
                    <a:schemeClr val="accent6"/>
                  </a:solidFill>
                </a:rPr>
                <a:t>人类命运共同体的发展历程</a:t>
              </a:r>
              <a:endParaRPr lang="zh-CN" altLang="en-US" sz="5400" b="1">
                <a:solidFill>
                  <a:schemeClr val="accent6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85" y="2133"/>
              <a:ext cx="17324" cy="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/>
                <a:t>    </a:t>
              </a:r>
              <a:r>
                <a:rPr lang="zh-CN" altLang="en-US" sz="3200" b="1">
                  <a:solidFill>
                    <a:schemeClr val="accent6"/>
                  </a:solidFill>
                </a:rPr>
                <a:t>2017年10月18日，习近平同志在十九大报告中提出，坚持和平发展道路，推动构建人类命运共同体。 </a:t>
              </a:r>
              <a:endParaRPr lang="zh-CN" altLang="en-US" sz="3200" b="1">
                <a:solidFill>
                  <a:schemeClr val="accent6"/>
                </a:solidFill>
              </a:endParaRPr>
            </a:p>
            <a:p>
              <a:r>
                <a:rPr lang="zh-CN" altLang="en-US" sz="3200" b="1">
                  <a:solidFill>
                    <a:schemeClr val="accent6"/>
                  </a:solidFill>
                </a:rPr>
                <a:t>    2017年12月9日，“汉语盘点2017”活动年度候选字词正式出炉，“人类命运共同体”入围；12月21日，当选“汉语盘点2017”年度国际词。 </a:t>
              </a:r>
              <a:endParaRPr lang="zh-CN" altLang="en-US" sz="3200" b="1">
                <a:solidFill>
                  <a:schemeClr val="accent6"/>
                </a:solidFill>
              </a:endParaRPr>
            </a:p>
            <a:p>
              <a:r>
                <a:rPr lang="zh-CN" altLang="en-US" sz="3200" b="1">
                  <a:solidFill>
                    <a:schemeClr val="accent6"/>
                  </a:solidFill>
                </a:rPr>
                <a:t>    2018年3月11日，第十三届全国人民代表大会第一次会议通过的宪法修正案，将宪法序言第十二自然段中“发展同各国的外交关系和经济、文化的交流”修改为“发展同各国的外交关系和经济、文化交流，推动构建人类命运共同体”。</a:t>
              </a:r>
              <a:endParaRPr lang="zh-CN" altLang="en-US" sz="3200" b="1">
                <a:solidFill>
                  <a:schemeClr val="accent6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 flipH="1" flipV="1">
            <a:off x="95250" y="441960"/>
            <a:ext cx="661035" cy="272415"/>
          </a:xfrm>
          <a:prstGeom prst="triangle">
            <a:avLst/>
          </a:prstGeom>
          <a:solidFill>
            <a:srgbClr val="4A966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659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1318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6977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2636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82950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4017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9676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53355" algn="l" defTabSz="1313180" rtl="0" eaLnBrk="1" latinLnBrk="0" hangingPunct="1"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rgbClr val="2223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9560" y="144145"/>
            <a:ext cx="12058650" cy="6395720"/>
            <a:chOff x="456" y="227"/>
            <a:chExt cx="18990" cy="10072"/>
          </a:xfrm>
        </p:grpSpPr>
        <p:sp>
          <p:nvSpPr>
            <p:cNvPr id="2" name="文本框 1"/>
            <p:cNvSpPr txBox="1"/>
            <p:nvPr/>
          </p:nvSpPr>
          <p:spPr>
            <a:xfrm>
              <a:off x="885" y="227"/>
              <a:ext cx="4830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>
                  <a:solidFill>
                    <a:schemeClr val="accent6"/>
                  </a:solidFill>
                </a:rPr>
                <a:t>阅读感悟</a:t>
              </a:r>
              <a:endParaRPr lang="zh-CN" altLang="en-US" sz="5400">
                <a:solidFill>
                  <a:schemeClr val="accent6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56" y="1431"/>
              <a:ext cx="18991" cy="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   </a:t>
              </a:r>
              <a:r>
                <a:rPr lang="en-US" altLang="zh-CN" sz="4000">
                  <a:solidFill>
                    <a:schemeClr val="accent6"/>
                  </a:solidFill>
                </a:rPr>
                <a:t>   </a:t>
              </a:r>
              <a:r>
                <a:rPr lang="zh-CN" altLang="en-US" sz="4000">
                  <a:solidFill>
                    <a:schemeClr val="accent6"/>
                  </a:solidFill>
                </a:rPr>
                <a:t>党的十九大报告指出：世界正处于大发展大变革大调整时期，和平与发展仍然是时代主题。世界多极化、经济全球化、社会信息化、文化多样性深入发展，全球治理体系和国际秩序变革加速推进，各国相互联系和依存日益加深，国际力量对比更趋平衡，和平发展大势不可逆转。同时，世界面临的不稳定不确定性突出，世界经济增长动能不足，贫富分化日益严重，地区热点问题此起彼伏，恐怖主义、网络安全、重大传染性疾病、气候变化等非传统安全威胁持续蔓延。</a:t>
              </a:r>
              <a:endParaRPr lang="zh-CN" altLang="en-US" sz="4000">
                <a:solidFill>
                  <a:schemeClr val="accent6"/>
                </a:solidFill>
              </a:endParaRPr>
            </a:p>
          </p:txBody>
        </p:sp>
      </p:grp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688955" y="6472555"/>
            <a:ext cx="1481455" cy="18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3309</Words>
  <Application>WPS 演示</Application>
  <PresentationFormat>宽屏</PresentationFormat>
  <Paragraphs>176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华文细黑</vt:lpstr>
      <vt:lpstr>微软雅黑</vt:lpstr>
      <vt:lpstr>IrisUPC</vt:lpstr>
      <vt:lpstr>等线 Light</vt:lpstr>
      <vt:lpstr>等线</vt:lpstr>
      <vt:lpstr>Arial Unicode MS</vt:lpstr>
      <vt:lpstr>Calibri</vt:lpstr>
      <vt:lpstr>Microsoft Sans Serif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www.xkb1.com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creator>www.xkb1.com; administrator</dc:creator>
  <cp:keywords>www.xkb1.com</cp:keywords>
  <dc:description>www.xkb1.com</dc:description>
  <dc:subject>www.xkb1.com</dc:subject>
  <cp:category>www.xkb1.com</cp:category>
  <cp:lastModifiedBy>WPS_121870007</cp:lastModifiedBy>
  <cp:revision>55</cp:revision>
  <dcterms:created xsi:type="dcterms:W3CDTF">2018-11-13T02:38:00Z</dcterms:created>
  <dcterms:modified xsi:type="dcterms:W3CDTF">2018-12-24T08:34:43Z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2052-10.8.2.6837</vt:lpwstr>
  </property>
</Properties>
</file>